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notesMasterIdLst>
    <p:notesMasterId r:id="rId38"/>
  </p:notesMasterIdLst>
  <p:handoutMasterIdLst>
    <p:handoutMasterId r:id="rId39"/>
  </p:handoutMasterIdLst>
  <p:sldIdLst>
    <p:sldId id="274" r:id="rId2"/>
    <p:sldId id="258" r:id="rId3"/>
    <p:sldId id="372" r:id="rId4"/>
    <p:sldId id="382" r:id="rId5"/>
    <p:sldId id="361" r:id="rId6"/>
    <p:sldId id="352" r:id="rId7"/>
    <p:sldId id="336" r:id="rId8"/>
    <p:sldId id="366" r:id="rId9"/>
    <p:sldId id="280" r:id="rId10"/>
    <p:sldId id="376" r:id="rId11"/>
    <p:sldId id="371" r:id="rId12"/>
    <p:sldId id="278" r:id="rId13"/>
    <p:sldId id="266" r:id="rId14"/>
    <p:sldId id="354" r:id="rId15"/>
    <p:sldId id="362" r:id="rId16"/>
    <p:sldId id="375" r:id="rId17"/>
    <p:sldId id="378" r:id="rId18"/>
    <p:sldId id="377" r:id="rId19"/>
    <p:sldId id="381" r:id="rId20"/>
    <p:sldId id="379" r:id="rId21"/>
    <p:sldId id="380" r:id="rId22"/>
    <p:sldId id="340" r:id="rId23"/>
    <p:sldId id="359" r:id="rId24"/>
    <p:sldId id="357" r:id="rId25"/>
    <p:sldId id="358" r:id="rId26"/>
    <p:sldId id="360" r:id="rId27"/>
    <p:sldId id="363" r:id="rId28"/>
    <p:sldId id="364" r:id="rId29"/>
    <p:sldId id="281" r:id="rId30"/>
    <p:sldId id="374" r:id="rId31"/>
    <p:sldId id="341" r:id="rId32"/>
    <p:sldId id="356" r:id="rId33"/>
    <p:sldId id="367" r:id="rId34"/>
    <p:sldId id="368" r:id="rId35"/>
    <p:sldId id="369" r:id="rId36"/>
    <p:sldId id="302" r:id="rId37"/>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986F061-D960-4B6E-ABEA-A7D8385375CA}">
          <p14:sldIdLst>
            <p14:sldId id="274"/>
            <p14:sldId id="258"/>
            <p14:sldId id="372"/>
            <p14:sldId id="382"/>
            <p14:sldId id="361"/>
            <p14:sldId id="352"/>
            <p14:sldId id="336"/>
            <p14:sldId id="366"/>
            <p14:sldId id="280"/>
            <p14:sldId id="376"/>
            <p14:sldId id="371"/>
            <p14:sldId id="278"/>
            <p14:sldId id="266"/>
            <p14:sldId id="354"/>
            <p14:sldId id="362"/>
            <p14:sldId id="375"/>
            <p14:sldId id="378"/>
            <p14:sldId id="377"/>
            <p14:sldId id="381"/>
            <p14:sldId id="379"/>
            <p14:sldId id="380"/>
            <p14:sldId id="340"/>
            <p14:sldId id="359"/>
            <p14:sldId id="357"/>
            <p14:sldId id="358"/>
            <p14:sldId id="360"/>
            <p14:sldId id="363"/>
            <p14:sldId id="364"/>
            <p14:sldId id="281"/>
            <p14:sldId id="374"/>
            <p14:sldId id="341"/>
            <p14:sldId id="356"/>
            <p14:sldId id="367"/>
            <p14:sldId id="368"/>
            <p14:sldId id="369"/>
            <p14:sldId id="302"/>
          </p14:sldIdLst>
        </p14:section>
        <p14:section name="Untitled Section" id="{CE848BA5-E456-4ECB-971F-F0DBD09EA6E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ron Hoff" initials="SH"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81751" autoAdjust="0"/>
  </p:normalViewPr>
  <p:slideViewPr>
    <p:cSldViewPr>
      <p:cViewPr varScale="1">
        <p:scale>
          <a:sx n="73" d="100"/>
          <a:sy n="73" d="100"/>
        </p:scale>
        <p:origin x="1536" y="58"/>
      </p:cViewPr>
      <p:guideLst>
        <p:guide orient="horz" pos="2160"/>
        <p:guide pos="2880"/>
      </p:guideLst>
    </p:cSldViewPr>
  </p:slideViewPr>
  <p:outlineViewPr>
    <p:cViewPr>
      <p:scale>
        <a:sx n="33" d="100"/>
        <a:sy n="33" d="100"/>
      </p:scale>
      <p:origin x="0" y="-76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9" d="100"/>
          <a:sy n="99" d="100"/>
        </p:scale>
        <p:origin x="3564" y="72"/>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97313" y="0"/>
            <a:ext cx="2982912" cy="466725"/>
          </a:xfrm>
          <a:prstGeom prst="rect">
            <a:avLst/>
          </a:prstGeom>
        </p:spPr>
        <p:txBody>
          <a:bodyPr vert="horz" lIns="91440" tIns="45720" rIns="91440" bIns="45720" rtlCol="0"/>
          <a:lstStyle>
            <a:lvl1pPr algn="r">
              <a:defRPr sz="1200"/>
            </a:lvl1pPr>
          </a:lstStyle>
          <a:p>
            <a:fld id="{18BC4E9B-9B54-4B72-956E-9823F9EE4DA3}" type="datetimeFigureOut">
              <a:rPr lang="en-US" smtClean="0"/>
              <a:t>10/26/2018</a:t>
            </a:fld>
            <a:endParaRPr lang="en-US" dirty="0"/>
          </a:p>
        </p:txBody>
      </p:sp>
      <p:sp>
        <p:nvSpPr>
          <p:cNvPr id="4" name="Footer Placeholder 3"/>
          <p:cNvSpPr>
            <a:spLocks noGrp="1"/>
          </p:cNvSpPr>
          <p:nvPr>
            <p:ph type="ftr" sz="quarter" idx="2"/>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7313" y="8829675"/>
            <a:ext cx="2982912" cy="466725"/>
          </a:xfrm>
          <a:prstGeom prst="rect">
            <a:avLst/>
          </a:prstGeom>
        </p:spPr>
        <p:txBody>
          <a:bodyPr vert="horz" lIns="91440" tIns="45720" rIns="91440" bIns="45720" rtlCol="0" anchor="b"/>
          <a:lstStyle>
            <a:lvl1pPr algn="r">
              <a:defRPr sz="1200"/>
            </a:lvl1pPr>
          </a:lstStyle>
          <a:p>
            <a:fld id="{CECD52BA-3076-46D3-BF2F-705D6CA6F59B}" type="slidenum">
              <a:rPr lang="en-US" smtClean="0"/>
              <a:t>‹#›</a:t>
            </a:fld>
            <a:endParaRPr lang="en-US" dirty="0"/>
          </a:p>
        </p:txBody>
      </p:sp>
    </p:spTree>
    <p:extLst>
      <p:ext uri="{BB962C8B-B14F-4D97-AF65-F5344CB8AC3E}">
        <p14:creationId xmlns:p14="http://schemas.microsoft.com/office/powerpoint/2010/main" val="1831309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69FF7B83-3044-47E1-8007-F818E0DA4D1A}" type="datetimeFigureOut">
              <a:rPr lang="en-US" smtClean="0"/>
              <a:t>10/26/2018</a:t>
            </a:fld>
            <a:endParaRPr lang="en-US" dirty="0"/>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5D556E84-4C82-407C-B7E7-37B7B932E5C4}" type="slidenum">
              <a:rPr lang="en-US" smtClean="0"/>
              <a:t>‹#›</a:t>
            </a:fld>
            <a:endParaRPr lang="en-US" dirty="0"/>
          </a:p>
        </p:txBody>
      </p:sp>
    </p:spTree>
    <p:extLst>
      <p:ext uri="{BB962C8B-B14F-4D97-AF65-F5344CB8AC3E}">
        <p14:creationId xmlns:p14="http://schemas.microsoft.com/office/powerpoint/2010/main" val="169809527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556E84-4C82-407C-B7E7-37B7B932E5C4}" type="slidenum">
              <a:rPr lang="en-US" smtClean="0"/>
              <a:t>1</a:t>
            </a:fld>
            <a:endParaRPr lang="en-US" dirty="0"/>
          </a:p>
        </p:txBody>
      </p:sp>
    </p:spTree>
    <p:extLst>
      <p:ext uri="{BB962C8B-B14F-4D97-AF65-F5344CB8AC3E}">
        <p14:creationId xmlns:p14="http://schemas.microsoft.com/office/powerpoint/2010/main" val="861947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where the invoice number comes in to play. When the system detects a duplicate invoice number with the same vendor you will receive this warning. That is why it is important to make sure your invoice number is entered exactly how it is on the invoice.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When you Receive this</a:t>
            </a:r>
            <a:r>
              <a:rPr lang="en-US" baseline="0" dirty="0" smtClean="0"/>
              <a:t> Warning you need to STOP and research verifying that it is or is not a Duplicate Voucher. </a:t>
            </a:r>
          </a:p>
          <a:p>
            <a:r>
              <a:rPr lang="en-US" baseline="0" dirty="0" smtClean="0"/>
              <a:t>If it is you can do re-use the Voucher ID # or you can not save it if you haven’t already.</a:t>
            </a:r>
          </a:p>
          <a:p>
            <a:endParaRPr lang="en-US" baseline="0" dirty="0" smtClean="0"/>
          </a:p>
          <a:p>
            <a:r>
              <a:rPr lang="en-US" baseline="0" dirty="0" smtClean="0"/>
              <a:t>Enter a 2</a:t>
            </a:r>
            <a:r>
              <a:rPr lang="en-US" baseline="30000" dirty="0" smtClean="0"/>
              <a:t>nd</a:t>
            </a:r>
            <a:r>
              <a:rPr lang="en-US" baseline="0" dirty="0" smtClean="0"/>
              <a:t> invoice for AJ Stationer. Vendor #5491, Invoice #1234, Invoice Date #10/30, $500</a:t>
            </a:r>
          </a:p>
          <a:p>
            <a:r>
              <a:rPr lang="en-US" baseline="0" dirty="0" smtClean="0"/>
              <a:t>Show how to:</a:t>
            </a:r>
          </a:p>
          <a:p>
            <a:r>
              <a:rPr lang="en-US" baseline="0" dirty="0" smtClean="0"/>
              <a:t>-Open new window and pull up existing voucher</a:t>
            </a:r>
          </a:p>
          <a:p>
            <a:r>
              <a:rPr lang="en-US" baseline="0" dirty="0" smtClean="0"/>
              <a:t>-Verify that it is a duplicate</a:t>
            </a:r>
          </a:p>
          <a:p>
            <a:r>
              <a:rPr lang="en-US" baseline="0" dirty="0" smtClean="0"/>
              <a:t>-Exit out of the voucher creating with out saving</a:t>
            </a:r>
          </a:p>
          <a:p>
            <a:endParaRPr lang="en-US" baseline="0" dirty="0" smtClean="0"/>
          </a:p>
        </p:txBody>
      </p:sp>
      <p:sp>
        <p:nvSpPr>
          <p:cNvPr id="4" name="Slide Number Placeholder 3"/>
          <p:cNvSpPr>
            <a:spLocks noGrp="1"/>
          </p:cNvSpPr>
          <p:nvPr>
            <p:ph type="sldNum" sz="quarter" idx="10"/>
          </p:nvPr>
        </p:nvSpPr>
        <p:spPr/>
        <p:txBody>
          <a:bodyPr/>
          <a:lstStyle/>
          <a:p>
            <a:fld id="{5D556E84-4C82-407C-B7E7-37B7B932E5C4}" type="slidenum">
              <a:rPr lang="en-US" smtClean="0"/>
              <a:t>13</a:t>
            </a:fld>
            <a:endParaRPr lang="en-US" dirty="0"/>
          </a:p>
        </p:txBody>
      </p:sp>
    </p:spTree>
    <p:extLst>
      <p:ext uri="{BB962C8B-B14F-4D97-AF65-F5344CB8AC3E}">
        <p14:creationId xmlns:p14="http://schemas.microsoft.com/office/powerpoint/2010/main" val="3095862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556E84-4C82-407C-B7E7-37B7B932E5C4}" type="slidenum">
              <a:rPr lang="en-US" smtClean="0"/>
              <a:t>14</a:t>
            </a:fld>
            <a:endParaRPr lang="en-US" dirty="0"/>
          </a:p>
        </p:txBody>
      </p:sp>
    </p:spTree>
    <p:extLst>
      <p:ext uri="{BB962C8B-B14F-4D97-AF65-F5344CB8AC3E}">
        <p14:creationId xmlns:p14="http://schemas.microsoft.com/office/powerpoint/2010/main" val="1335553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556E84-4C82-407C-B7E7-37B7B932E5C4}" type="slidenum">
              <a:rPr lang="en-US" smtClean="0"/>
              <a:t>18</a:t>
            </a:fld>
            <a:endParaRPr lang="en-US" dirty="0"/>
          </a:p>
        </p:txBody>
      </p:sp>
    </p:spTree>
    <p:extLst>
      <p:ext uri="{BB962C8B-B14F-4D97-AF65-F5344CB8AC3E}">
        <p14:creationId xmlns:p14="http://schemas.microsoft.com/office/powerpoint/2010/main" val="3697962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556E84-4C82-407C-B7E7-37B7B932E5C4}" type="slidenum">
              <a:rPr lang="en-US" smtClean="0"/>
              <a:t>21</a:t>
            </a:fld>
            <a:endParaRPr lang="en-US" dirty="0"/>
          </a:p>
        </p:txBody>
      </p:sp>
    </p:spTree>
    <p:extLst>
      <p:ext uri="{BB962C8B-B14F-4D97-AF65-F5344CB8AC3E}">
        <p14:creationId xmlns:p14="http://schemas.microsoft.com/office/powerpoint/2010/main" val="788504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This</a:t>
            </a:r>
            <a:r>
              <a:rPr lang="en-US" baseline="0" dirty="0" smtClean="0"/>
              <a:t> Tab shows the Reference Dock number &amp; Archive Reference number (assigned by GAD).  </a:t>
            </a:r>
          </a:p>
          <a:p>
            <a:pPr algn="l"/>
            <a:r>
              <a:rPr lang="en-US" baseline="0" dirty="0" smtClean="0"/>
              <a:t>It references the payment date and payment method.  </a:t>
            </a:r>
            <a:endParaRPr lang="en-US" dirty="0"/>
          </a:p>
        </p:txBody>
      </p:sp>
      <p:sp>
        <p:nvSpPr>
          <p:cNvPr id="4" name="Slide Number Placeholder 3"/>
          <p:cNvSpPr>
            <a:spLocks noGrp="1"/>
          </p:cNvSpPr>
          <p:nvPr>
            <p:ph type="sldNum" sz="quarter" idx="10"/>
          </p:nvPr>
        </p:nvSpPr>
        <p:spPr/>
        <p:txBody>
          <a:bodyPr/>
          <a:lstStyle/>
          <a:p>
            <a:fld id="{5D556E84-4C82-407C-B7E7-37B7B932E5C4}" type="slidenum">
              <a:rPr lang="en-US" smtClean="0"/>
              <a:t>22</a:t>
            </a:fld>
            <a:endParaRPr lang="en-US" dirty="0"/>
          </a:p>
        </p:txBody>
      </p:sp>
    </p:spTree>
    <p:extLst>
      <p:ext uri="{BB962C8B-B14F-4D97-AF65-F5344CB8AC3E}">
        <p14:creationId xmlns:p14="http://schemas.microsoft.com/office/powerpoint/2010/main" val="312670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aseline="0" dirty="0" smtClean="0"/>
              <a:t>When Liability Offset has capture the payment, it will show as Liability Offset (LO) with the LO or LOA number.  </a:t>
            </a:r>
          </a:p>
          <a:p>
            <a:pPr algn="l"/>
            <a:r>
              <a:rPr lang="en-US" baseline="0" dirty="0" smtClean="0"/>
              <a:t>The Liability Offset notice will have been scanned and attached.  You are able to print out the letter and provide a copy or answer questions from the vender. </a:t>
            </a:r>
            <a:endParaRPr lang="en-US" dirty="0"/>
          </a:p>
        </p:txBody>
      </p:sp>
      <p:sp>
        <p:nvSpPr>
          <p:cNvPr id="4" name="Slide Number Placeholder 3"/>
          <p:cNvSpPr>
            <a:spLocks noGrp="1"/>
          </p:cNvSpPr>
          <p:nvPr>
            <p:ph type="sldNum" sz="quarter" idx="10"/>
          </p:nvPr>
        </p:nvSpPr>
        <p:spPr/>
        <p:txBody>
          <a:bodyPr/>
          <a:lstStyle/>
          <a:p>
            <a:fld id="{5D556E84-4C82-407C-B7E7-37B7B932E5C4}" type="slidenum">
              <a:rPr lang="en-US" smtClean="0"/>
              <a:t>23</a:t>
            </a:fld>
            <a:endParaRPr lang="en-US" dirty="0"/>
          </a:p>
        </p:txBody>
      </p:sp>
    </p:spTree>
    <p:extLst>
      <p:ext uri="{BB962C8B-B14F-4D97-AF65-F5344CB8AC3E}">
        <p14:creationId xmlns:p14="http://schemas.microsoft.com/office/powerpoint/2010/main" val="576633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556E84-4C82-407C-B7E7-37B7B932E5C4}" type="slidenum">
              <a:rPr lang="en-US" smtClean="0"/>
              <a:t>24</a:t>
            </a:fld>
            <a:endParaRPr lang="en-US" dirty="0"/>
          </a:p>
        </p:txBody>
      </p:sp>
    </p:spTree>
    <p:extLst>
      <p:ext uri="{BB962C8B-B14F-4D97-AF65-F5344CB8AC3E}">
        <p14:creationId xmlns:p14="http://schemas.microsoft.com/office/powerpoint/2010/main" val="4022503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556E84-4C82-407C-B7E7-37B7B932E5C4}" type="slidenum">
              <a:rPr lang="en-US" smtClean="0"/>
              <a:t>25</a:t>
            </a:fld>
            <a:endParaRPr lang="en-US" dirty="0"/>
          </a:p>
        </p:txBody>
      </p:sp>
    </p:spTree>
    <p:extLst>
      <p:ext uri="{BB962C8B-B14F-4D97-AF65-F5344CB8AC3E}">
        <p14:creationId xmlns:p14="http://schemas.microsoft.com/office/powerpoint/2010/main" val="1466250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556E84-4C82-407C-B7E7-37B7B932E5C4}" type="slidenum">
              <a:rPr lang="en-US" smtClean="0"/>
              <a:t>26</a:t>
            </a:fld>
            <a:endParaRPr lang="en-US" dirty="0"/>
          </a:p>
        </p:txBody>
      </p:sp>
    </p:spTree>
    <p:extLst>
      <p:ext uri="{BB962C8B-B14F-4D97-AF65-F5344CB8AC3E}">
        <p14:creationId xmlns:p14="http://schemas.microsoft.com/office/powerpoint/2010/main" val="3052758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class run report, following tip sheets</a:t>
            </a:r>
          </a:p>
          <a:p>
            <a:endParaRPr lang="en-US" baseline="0" dirty="0" smtClean="0"/>
          </a:p>
          <a:p>
            <a:r>
              <a:rPr lang="en-US" baseline="0" dirty="0" smtClean="0"/>
              <a:t>Deleted vouchers are done before it has been fully processed to GAD and has not had any payments completed</a:t>
            </a:r>
          </a:p>
          <a:p>
            <a:r>
              <a:rPr lang="en-US" baseline="0" dirty="0" smtClean="0"/>
              <a:t>Closed vouchers are vouchers that have had something incorrect that required the voucher to be closed. Example the PO was not correct, the payment had to be canceled, etc. </a:t>
            </a:r>
          </a:p>
          <a:p>
            <a:endParaRPr lang="en-US" baseline="0" dirty="0" smtClean="0"/>
          </a:p>
          <a:p>
            <a:r>
              <a:rPr lang="en-US" baseline="0" dirty="0" smtClean="0"/>
              <a:t>Show all different statuses. </a:t>
            </a:r>
          </a:p>
          <a:p>
            <a:r>
              <a:rPr lang="en-US" baseline="0" dirty="0" smtClean="0"/>
              <a:t>-Not Submitted/In the field- show match exceptions, budget error and approval</a:t>
            </a:r>
          </a:p>
          <a:p>
            <a:r>
              <a:rPr lang="en-US" baseline="0" dirty="0" smtClean="0"/>
              <a:t>-DBF in Process-Shouldn’t make any changes to voucher with out calling AP first.</a:t>
            </a:r>
          </a:p>
          <a:p>
            <a:r>
              <a:rPr lang="en-US" baseline="0" dirty="0" smtClean="0"/>
              <a:t>-DBF Hold-Create a voucher in TRN and place in Hold to show. </a:t>
            </a:r>
          </a:p>
          <a:p>
            <a:r>
              <a:rPr lang="en-US" baseline="0" dirty="0" smtClean="0"/>
              <a:t>-Submitted to State-show GEARS payment number but now warrant number</a:t>
            </a:r>
          </a:p>
          <a:p>
            <a:r>
              <a:rPr lang="en-US" baseline="0" dirty="0" smtClean="0"/>
              <a:t>-Paid by state-Show warrant number</a:t>
            </a:r>
          </a:p>
          <a:p>
            <a:endParaRPr lang="en-US" baseline="0" dirty="0" smtClean="0"/>
          </a:p>
        </p:txBody>
      </p:sp>
      <p:sp>
        <p:nvSpPr>
          <p:cNvPr id="4" name="Slide Number Placeholder 3"/>
          <p:cNvSpPr>
            <a:spLocks noGrp="1"/>
          </p:cNvSpPr>
          <p:nvPr>
            <p:ph type="sldNum" sz="quarter" idx="10"/>
          </p:nvPr>
        </p:nvSpPr>
        <p:spPr/>
        <p:txBody>
          <a:bodyPr/>
          <a:lstStyle/>
          <a:p>
            <a:fld id="{5D556E84-4C82-407C-B7E7-37B7B932E5C4}" type="slidenum">
              <a:rPr lang="en-US" smtClean="0"/>
              <a:t>29</a:t>
            </a:fld>
            <a:endParaRPr lang="en-US" dirty="0"/>
          </a:p>
        </p:txBody>
      </p:sp>
    </p:spTree>
    <p:extLst>
      <p:ext uri="{BB962C8B-B14F-4D97-AF65-F5344CB8AC3E}">
        <p14:creationId xmlns:p14="http://schemas.microsoft.com/office/powerpoint/2010/main" val="955535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556E84-4C82-407C-B7E7-37B7B932E5C4}" type="slidenum">
              <a:rPr lang="en-US" smtClean="0"/>
              <a:t>2</a:t>
            </a:fld>
            <a:endParaRPr lang="en-US" dirty="0"/>
          </a:p>
        </p:txBody>
      </p:sp>
    </p:spTree>
    <p:extLst>
      <p:ext uri="{BB962C8B-B14F-4D97-AF65-F5344CB8AC3E}">
        <p14:creationId xmlns:p14="http://schemas.microsoft.com/office/powerpoint/2010/main" val="774496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556E84-4C82-407C-B7E7-37B7B932E5C4}" type="slidenum">
              <a:rPr lang="en-US" smtClean="0"/>
              <a:t>30</a:t>
            </a:fld>
            <a:endParaRPr lang="en-US" dirty="0"/>
          </a:p>
        </p:txBody>
      </p:sp>
    </p:spTree>
    <p:extLst>
      <p:ext uri="{BB962C8B-B14F-4D97-AF65-F5344CB8AC3E}">
        <p14:creationId xmlns:p14="http://schemas.microsoft.com/office/powerpoint/2010/main" val="2666348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556E84-4C82-407C-B7E7-37B7B932E5C4}" type="slidenum">
              <a:rPr lang="en-US" smtClean="0"/>
              <a:t>31</a:t>
            </a:fld>
            <a:endParaRPr lang="en-US" dirty="0"/>
          </a:p>
        </p:txBody>
      </p:sp>
    </p:spTree>
    <p:extLst>
      <p:ext uri="{BB962C8B-B14F-4D97-AF65-F5344CB8AC3E}">
        <p14:creationId xmlns:p14="http://schemas.microsoft.com/office/powerpoint/2010/main" val="3347037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 may receive a phone call before receiving this notice. If AP</a:t>
            </a:r>
            <a:r>
              <a:rPr lang="en-US" baseline="0" dirty="0" smtClean="0"/>
              <a:t> can not get a hold of the user they will send an RIR notice. </a:t>
            </a:r>
          </a:p>
          <a:p>
            <a:endParaRPr lang="en-US" baseline="0" dirty="0" smtClean="0"/>
          </a:p>
          <a:p>
            <a:r>
              <a:rPr lang="en-US" baseline="0" dirty="0" smtClean="0"/>
              <a:t>Do not create a new voucher, show how to find an existing voucher, using Tip sheet.  </a:t>
            </a:r>
            <a:endParaRPr lang="en-US" dirty="0"/>
          </a:p>
        </p:txBody>
      </p:sp>
      <p:sp>
        <p:nvSpPr>
          <p:cNvPr id="4" name="Slide Number Placeholder 3"/>
          <p:cNvSpPr>
            <a:spLocks noGrp="1"/>
          </p:cNvSpPr>
          <p:nvPr>
            <p:ph type="sldNum" sz="quarter" idx="10"/>
          </p:nvPr>
        </p:nvSpPr>
        <p:spPr/>
        <p:txBody>
          <a:bodyPr/>
          <a:lstStyle/>
          <a:p>
            <a:fld id="{5D556E84-4C82-407C-B7E7-37B7B932E5C4}" type="slidenum">
              <a:rPr lang="en-US" smtClean="0"/>
              <a:t>32</a:t>
            </a:fld>
            <a:endParaRPr lang="en-US" dirty="0"/>
          </a:p>
        </p:txBody>
      </p:sp>
    </p:spTree>
    <p:extLst>
      <p:ext uri="{BB962C8B-B14F-4D97-AF65-F5344CB8AC3E}">
        <p14:creationId xmlns:p14="http://schemas.microsoft.com/office/powerpoint/2010/main" val="233072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556E84-4C82-407C-B7E7-37B7B932E5C4}" type="slidenum">
              <a:rPr lang="en-US" smtClean="0"/>
              <a:t>36</a:t>
            </a:fld>
            <a:endParaRPr lang="en-US" dirty="0"/>
          </a:p>
        </p:txBody>
      </p:sp>
    </p:spTree>
    <p:extLst>
      <p:ext uri="{BB962C8B-B14F-4D97-AF65-F5344CB8AC3E}">
        <p14:creationId xmlns:p14="http://schemas.microsoft.com/office/powerpoint/2010/main" val="2348029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that SS# for employee’s will not be displayed. </a:t>
            </a:r>
            <a:endParaRPr lang="en-US" dirty="0"/>
          </a:p>
        </p:txBody>
      </p:sp>
      <p:sp>
        <p:nvSpPr>
          <p:cNvPr id="4" name="Slide Number Placeholder 3"/>
          <p:cNvSpPr>
            <a:spLocks noGrp="1"/>
          </p:cNvSpPr>
          <p:nvPr>
            <p:ph type="sldNum" sz="quarter" idx="10"/>
          </p:nvPr>
        </p:nvSpPr>
        <p:spPr/>
        <p:txBody>
          <a:bodyPr/>
          <a:lstStyle/>
          <a:p>
            <a:fld id="{5D556E84-4C82-407C-B7E7-37B7B932E5C4}" type="slidenum">
              <a:rPr lang="en-US" smtClean="0"/>
              <a:t>3</a:t>
            </a:fld>
            <a:endParaRPr lang="en-US" dirty="0"/>
          </a:p>
        </p:txBody>
      </p:sp>
    </p:spTree>
    <p:extLst>
      <p:ext uri="{BB962C8B-B14F-4D97-AF65-F5344CB8AC3E}">
        <p14:creationId xmlns:p14="http://schemas.microsoft.com/office/powerpoint/2010/main" val="627130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Verify your PO is using the same vendor ID number. Before you apply it to the voucher. </a:t>
            </a:r>
          </a:p>
        </p:txBody>
      </p:sp>
      <p:sp>
        <p:nvSpPr>
          <p:cNvPr id="4" name="Slide Number Placeholder 3"/>
          <p:cNvSpPr>
            <a:spLocks noGrp="1"/>
          </p:cNvSpPr>
          <p:nvPr>
            <p:ph type="sldNum" sz="quarter" idx="10"/>
          </p:nvPr>
        </p:nvSpPr>
        <p:spPr/>
        <p:txBody>
          <a:bodyPr/>
          <a:lstStyle/>
          <a:p>
            <a:fld id="{E3B36274-F2B9-4C45-BBB4-0EDF4CD651A7}" type="slidenum">
              <a:rPr lang="en-US" smtClean="0"/>
              <a:t>4</a:t>
            </a:fld>
            <a:endParaRPr lang="en-US" dirty="0"/>
          </a:p>
        </p:txBody>
      </p:sp>
    </p:spTree>
    <p:extLst>
      <p:ext uri="{BB962C8B-B14F-4D97-AF65-F5344CB8AC3E}">
        <p14:creationId xmlns:p14="http://schemas.microsoft.com/office/powerpoint/2010/main" val="3195057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Pull up an existing PO and show</a:t>
            </a:r>
            <a:r>
              <a:rPr lang="en-US" baseline="0" dirty="0" smtClean="0"/>
              <a:t> each item.</a:t>
            </a:r>
            <a:endParaRPr lang="en-US" dirty="0"/>
          </a:p>
        </p:txBody>
      </p:sp>
      <p:sp>
        <p:nvSpPr>
          <p:cNvPr id="4" name="Slide Number Placeholder 3"/>
          <p:cNvSpPr>
            <a:spLocks noGrp="1"/>
          </p:cNvSpPr>
          <p:nvPr>
            <p:ph type="sldNum" sz="quarter" idx="10"/>
          </p:nvPr>
        </p:nvSpPr>
        <p:spPr/>
        <p:txBody>
          <a:bodyPr/>
          <a:lstStyle/>
          <a:p>
            <a:fld id="{5D556E84-4C82-407C-B7E7-37B7B932E5C4}" type="slidenum">
              <a:rPr lang="en-US" smtClean="0"/>
              <a:t>6</a:t>
            </a:fld>
            <a:endParaRPr lang="en-US" dirty="0"/>
          </a:p>
        </p:txBody>
      </p:sp>
    </p:spTree>
    <p:extLst>
      <p:ext uri="{BB962C8B-B14F-4D97-AF65-F5344CB8AC3E}">
        <p14:creationId xmlns:p14="http://schemas.microsoft.com/office/powerpoint/2010/main" val="1840240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class run report, following tip sheets</a:t>
            </a:r>
          </a:p>
          <a:p>
            <a:endParaRPr lang="en-US" dirty="0" smtClean="0"/>
          </a:p>
          <a:p>
            <a:r>
              <a:rPr lang="en-US" dirty="0" smtClean="0"/>
              <a:t>Find PO in TRN with multiple lines, Zerox.</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D556E84-4C82-407C-B7E7-37B7B932E5C4}" type="slidenum">
              <a:rPr lang="en-US" smtClean="0"/>
              <a:t>7</a:t>
            </a:fld>
            <a:endParaRPr lang="en-US" dirty="0"/>
          </a:p>
        </p:txBody>
      </p:sp>
    </p:spTree>
    <p:extLst>
      <p:ext uri="{BB962C8B-B14F-4D97-AF65-F5344CB8AC3E}">
        <p14:creationId xmlns:p14="http://schemas.microsoft.com/office/powerpoint/2010/main" val="1692063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baseline="0" dirty="0" smtClean="0"/>
              <a:t>Create a receipt for PO#2 class created with Robin -Staples</a:t>
            </a:r>
          </a:p>
          <a:p>
            <a:pPr marL="228600" indent="-228600">
              <a:buAutoNum type="arabicParenR"/>
            </a:pPr>
            <a:r>
              <a:rPr lang="en-US" baseline="0" dirty="0" smtClean="0"/>
              <a:t>Create a voucher using the receipt just created</a:t>
            </a:r>
          </a:p>
          <a:p>
            <a:pPr marL="228600" indent="-228600">
              <a:buAutoNum type="arabicParenR"/>
            </a:pPr>
            <a:r>
              <a:rPr lang="en-US" baseline="0" dirty="0" smtClean="0"/>
              <a:t>Create a voucher using the PO#1 class created with Robin-</a:t>
            </a:r>
          </a:p>
          <a:p>
            <a:pPr marL="228600" indent="-228600">
              <a:buAutoNum type="arabicParenR"/>
            </a:pPr>
            <a:r>
              <a:rPr lang="en-US" baseline="0" dirty="0" smtClean="0"/>
              <a:t>Enter and expense voucher use AJ Stationer #5491 as vendor. </a:t>
            </a:r>
          </a:p>
        </p:txBody>
      </p:sp>
      <p:sp>
        <p:nvSpPr>
          <p:cNvPr id="4" name="Slide Number Placeholder 3"/>
          <p:cNvSpPr>
            <a:spLocks noGrp="1"/>
          </p:cNvSpPr>
          <p:nvPr>
            <p:ph type="sldNum" sz="quarter" idx="10"/>
          </p:nvPr>
        </p:nvSpPr>
        <p:spPr/>
        <p:txBody>
          <a:bodyPr/>
          <a:lstStyle/>
          <a:p>
            <a:fld id="{5D556E84-4C82-407C-B7E7-37B7B932E5C4}" type="slidenum">
              <a:rPr lang="en-US" smtClean="0"/>
              <a:t>9</a:t>
            </a:fld>
            <a:endParaRPr lang="en-US" dirty="0"/>
          </a:p>
        </p:txBody>
      </p:sp>
    </p:spTree>
    <p:extLst>
      <p:ext uri="{BB962C8B-B14F-4D97-AF65-F5344CB8AC3E}">
        <p14:creationId xmlns:p14="http://schemas.microsoft.com/office/powerpoint/2010/main" val="1833667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10</a:t>
            </a:fld>
            <a:endParaRPr lang="en-US" dirty="0"/>
          </a:p>
        </p:txBody>
      </p:sp>
    </p:spTree>
    <p:extLst>
      <p:ext uri="{BB962C8B-B14F-4D97-AF65-F5344CB8AC3E}">
        <p14:creationId xmlns:p14="http://schemas.microsoft.com/office/powerpoint/2010/main" val="3923745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have a Credit Invoice enter in all the</a:t>
            </a:r>
            <a:r>
              <a:rPr lang="en-US" baseline="0" dirty="0" smtClean="0"/>
              <a:t> information just like a regular voucher. The only difference is the amount you will key in as a negative. </a:t>
            </a:r>
          </a:p>
          <a:p>
            <a:r>
              <a:rPr lang="en-US" baseline="0" dirty="0" smtClean="0"/>
              <a:t>In the invoice description enter in the invoice # that the credit came from.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Credit Invoice Processing – Credit invoices from vendors that you routinely order from should be entered in the system as vouchers just like other invoices, but as a negative.  The credit will be applied to your total account expenditures in your trial balance.  However, if you have requested a REFUND from the vendor for a credit invoice, then this invoice should NOT be entered into the system.  You should hold the credit invoice at your location until you receive the check and then mail the invoice and the check to DBF Revenue for processing.  Once the refund is received, a credit will be applied to your trial balance expenditures.</a:t>
            </a:r>
          </a:p>
          <a:p>
            <a:endParaRPr lang="en-US" dirty="0" smtClean="0"/>
          </a:p>
          <a:p>
            <a:r>
              <a:rPr lang="en-US" dirty="0" smtClean="0"/>
              <a:t>Enter a credit invoice</a:t>
            </a:r>
            <a:r>
              <a:rPr lang="en-US" baseline="0" dirty="0" smtClean="0"/>
              <a:t> Vendor #5387</a:t>
            </a:r>
            <a:endParaRPr lang="en-US" dirty="0"/>
          </a:p>
        </p:txBody>
      </p:sp>
      <p:sp>
        <p:nvSpPr>
          <p:cNvPr id="4" name="Slide Number Placeholder 3"/>
          <p:cNvSpPr>
            <a:spLocks noGrp="1"/>
          </p:cNvSpPr>
          <p:nvPr>
            <p:ph type="sldNum" sz="quarter" idx="10"/>
          </p:nvPr>
        </p:nvSpPr>
        <p:spPr/>
        <p:txBody>
          <a:bodyPr/>
          <a:lstStyle/>
          <a:p>
            <a:fld id="{5D556E84-4C82-407C-B7E7-37B7B932E5C4}" type="slidenum">
              <a:rPr lang="en-US" smtClean="0"/>
              <a:t>12</a:t>
            </a:fld>
            <a:endParaRPr lang="en-US" dirty="0"/>
          </a:p>
        </p:txBody>
      </p:sp>
    </p:spTree>
    <p:extLst>
      <p:ext uri="{BB962C8B-B14F-4D97-AF65-F5344CB8AC3E}">
        <p14:creationId xmlns:p14="http://schemas.microsoft.com/office/powerpoint/2010/main" val="1601678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B2B8D39-01D9-443D-A970-BD1F88CB345C}" type="datetime1">
              <a:rPr lang="en-US" smtClean="0"/>
              <a:t>10/26/2018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94B573-C9A4-4BCD-AE6A-8A3437B01920}" type="slidenum">
              <a:rPr lang="en-US" smtClean="0"/>
              <a:t>‹#›</a:t>
            </a:fld>
            <a:endParaRPr lang="en-US" dirty="0"/>
          </a:p>
        </p:txBody>
      </p:sp>
    </p:spTree>
    <p:extLst>
      <p:ext uri="{BB962C8B-B14F-4D97-AF65-F5344CB8AC3E}">
        <p14:creationId xmlns:p14="http://schemas.microsoft.com/office/powerpoint/2010/main" val="334613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5A23F0-FC9A-4B72-BEDD-22249FBC36A1}" type="datetime1">
              <a:rPr lang="en-US" smtClean="0"/>
              <a:t>10/26/2018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94B573-C9A4-4BCD-AE6A-8A3437B01920}" type="slidenum">
              <a:rPr lang="en-US" smtClean="0"/>
              <a:t>‹#›</a:t>
            </a:fld>
            <a:endParaRPr lang="en-US" dirty="0"/>
          </a:p>
        </p:txBody>
      </p:sp>
    </p:spTree>
    <p:extLst>
      <p:ext uri="{BB962C8B-B14F-4D97-AF65-F5344CB8AC3E}">
        <p14:creationId xmlns:p14="http://schemas.microsoft.com/office/powerpoint/2010/main" val="890259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15851D-0E1A-412E-8A72-166837A7AE5A}" type="datetime1">
              <a:rPr lang="en-US" smtClean="0"/>
              <a:t>10/26/2018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94B573-C9A4-4BCD-AE6A-8A3437B01920}" type="slidenum">
              <a:rPr lang="en-US" smtClean="0"/>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94388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40FB81-458B-4BA9-BCF4-A511E9B76B19}" type="datetime1">
              <a:rPr lang="en-US" smtClean="0"/>
              <a:t>10/26/2018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94B573-C9A4-4BCD-AE6A-8A3437B01920}" type="slidenum">
              <a:rPr lang="en-US" smtClean="0"/>
              <a:t>‹#›</a:t>
            </a:fld>
            <a:endParaRPr lang="en-US" dirty="0"/>
          </a:p>
        </p:txBody>
      </p:sp>
    </p:spTree>
    <p:extLst>
      <p:ext uri="{BB962C8B-B14F-4D97-AF65-F5344CB8AC3E}">
        <p14:creationId xmlns:p14="http://schemas.microsoft.com/office/powerpoint/2010/main" val="1690488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DDDD1F-7C75-4A4F-A3EB-F2699A3DBDE2}" type="datetime1">
              <a:rPr lang="en-US" smtClean="0"/>
              <a:t>10/26/2018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94B573-C9A4-4BCD-AE6A-8A3437B01920}" type="slidenum">
              <a:rPr lang="en-US" smtClean="0"/>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52993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FFA4D7-9A3B-46F7-8B64-68374B3DEC06}" type="datetime1">
              <a:rPr lang="en-US" smtClean="0"/>
              <a:t>10/26/2018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94B573-C9A4-4BCD-AE6A-8A3437B01920}" type="slidenum">
              <a:rPr lang="en-US" smtClean="0"/>
              <a:t>‹#›</a:t>
            </a:fld>
            <a:endParaRPr lang="en-US" dirty="0"/>
          </a:p>
        </p:txBody>
      </p:sp>
    </p:spTree>
    <p:extLst>
      <p:ext uri="{BB962C8B-B14F-4D97-AF65-F5344CB8AC3E}">
        <p14:creationId xmlns:p14="http://schemas.microsoft.com/office/powerpoint/2010/main" val="1041213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F4D870-F11D-4EAF-8560-AFDA1F781A0F}" type="datetime1">
              <a:rPr lang="en-US" smtClean="0"/>
              <a:t>10/26/2018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94B573-C9A4-4BCD-AE6A-8A3437B01920}" type="slidenum">
              <a:rPr lang="en-US" smtClean="0"/>
              <a:t>‹#›</a:t>
            </a:fld>
            <a:endParaRPr lang="en-US" dirty="0"/>
          </a:p>
        </p:txBody>
      </p:sp>
    </p:spTree>
    <p:extLst>
      <p:ext uri="{BB962C8B-B14F-4D97-AF65-F5344CB8AC3E}">
        <p14:creationId xmlns:p14="http://schemas.microsoft.com/office/powerpoint/2010/main" val="2784242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7D1BD7-ECE7-4EE6-9312-5E82D8EF911C}" type="datetime1">
              <a:rPr lang="en-US" smtClean="0"/>
              <a:t>10/26/2018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94B573-C9A4-4BCD-AE6A-8A3437B01920}" type="slidenum">
              <a:rPr lang="en-US" smtClean="0"/>
              <a:t>‹#›</a:t>
            </a:fld>
            <a:endParaRPr lang="en-US" dirty="0"/>
          </a:p>
        </p:txBody>
      </p:sp>
    </p:spTree>
    <p:extLst>
      <p:ext uri="{BB962C8B-B14F-4D97-AF65-F5344CB8AC3E}">
        <p14:creationId xmlns:p14="http://schemas.microsoft.com/office/powerpoint/2010/main" val="1170000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6715E5-5A2C-4326-8BBF-DAB365EFAC2C}" type="datetime1">
              <a:rPr lang="en-US" smtClean="0"/>
              <a:t>10/26/2018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94B573-C9A4-4BCD-AE6A-8A3437B01920}" type="slidenum">
              <a:rPr lang="en-US" smtClean="0"/>
              <a:t>‹#›</a:t>
            </a:fld>
            <a:endParaRPr lang="en-US" dirty="0"/>
          </a:p>
        </p:txBody>
      </p:sp>
    </p:spTree>
    <p:extLst>
      <p:ext uri="{BB962C8B-B14F-4D97-AF65-F5344CB8AC3E}">
        <p14:creationId xmlns:p14="http://schemas.microsoft.com/office/powerpoint/2010/main" val="3068149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3D9BD5-B873-4A75-9898-AC6C3505201A}" type="datetime1">
              <a:rPr lang="en-US" smtClean="0"/>
              <a:t>10/26/2018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94B573-C9A4-4BCD-AE6A-8A3437B01920}" type="slidenum">
              <a:rPr lang="en-US" smtClean="0"/>
              <a:t>‹#›</a:t>
            </a:fld>
            <a:endParaRPr lang="en-US" dirty="0"/>
          </a:p>
        </p:txBody>
      </p:sp>
    </p:spTree>
    <p:extLst>
      <p:ext uri="{BB962C8B-B14F-4D97-AF65-F5344CB8AC3E}">
        <p14:creationId xmlns:p14="http://schemas.microsoft.com/office/powerpoint/2010/main" val="4233177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01D2AEE-AAEC-4C5A-A624-7710147EC31D}" type="datetime1">
              <a:rPr lang="en-US" smtClean="0"/>
              <a:t>10/26/2018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94B573-C9A4-4BCD-AE6A-8A3437B01920}" type="slidenum">
              <a:rPr lang="en-US" smtClean="0"/>
              <a:t>‹#›</a:t>
            </a:fld>
            <a:endParaRPr lang="en-US" dirty="0"/>
          </a:p>
        </p:txBody>
      </p:sp>
    </p:spTree>
    <p:extLst>
      <p:ext uri="{BB962C8B-B14F-4D97-AF65-F5344CB8AC3E}">
        <p14:creationId xmlns:p14="http://schemas.microsoft.com/office/powerpoint/2010/main" val="1409127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9AE5353-4E53-45D6-A8BB-15FD45C778AE}" type="datetime1">
              <a:rPr lang="en-US" smtClean="0"/>
              <a:t>10/26/2018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C94B573-C9A4-4BCD-AE6A-8A3437B01920}" type="slidenum">
              <a:rPr lang="en-US" smtClean="0"/>
              <a:t>‹#›</a:t>
            </a:fld>
            <a:endParaRPr lang="en-US" dirty="0"/>
          </a:p>
        </p:txBody>
      </p:sp>
    </p:spTree>
    <p:extLst>
      <p:ext uri="{BB962C8B-B14F-4D97-AF65-F5344CB8AC3E}">
        <p14:creationId xmlns:p14="http://schemas.microsoft.com/office/powerpoint/2010/main" val="4108095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F3653EE-6EB5-4B86-8EE1-D73F57F56FB6}" type="datetime1">
              <a:rPr lang="en-US" smtClean="0"/>
              <a:t>10/26/2018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94B573-C9A4-4BCD-AE6A-8A3437B01920}" type="slidenum">
              <a:rPr lang="en-US" smtClean="0"/>
              <a:t>‹#›</a:t>
            </a:fld>
            <a:endParaRPr lang="en-US" dirty="0"/>
          </a:p>
        </p:txBody>
      </p:sp>
    </p:spTree>
    <p:extLst>
      <p:ext uri="{BB962C8B-B14F-4D97-AF65-F5344CB8AC3E}">
        <p14:creationId xmlns:p14="http://schemas.microsoft.com/office/powerpoint/2010/main" val="1636207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5A2955-D75C-4BBC-B4BD-4E7547F4AE04}" type="datetime1">
              <a:rPr lang="en-US" smtClean="0"/>
              <a:t>10/26/2018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C94B573-C9A4-4BCD-AE6A-8A3437B01920}" type="slidenum">
              <a:rPr lang="en-US" smtClean="0"/>
              <a:t>‹#›</a:t>
            </a:fld>
            <a:endParaRPr lang="en-US" dirty="0"/>
          </a:p>
        </p:txBody>
      </p:sp>
    </p:spTree>
    <p:extLst>
      <p:ext uri="{BB962C8B-B14F-4D97-AF65-F5344CB8AC3E}">
        <p14:creationId xmlns:p14="http://schemas.microsoft.com/office/powerpoint/2010/main" val="798437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4FB1CE-E90C-4B81-A262-FB22165F7D63}" type="datetime1">
              <a:rPr lang="en-US" smtClean="0"/>
              <a:t>10/26/2018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94B573-C9A4-4BCD-AE6A-8A3437B01920}" type="slidenum">
              <a:rPr lang="en-US" smtClean="0"/>
              <a:t>‹#›</a:t>
            </a:fld>
            <a:endParaRPr lang="en-US" dirty="0"/>
          </a:p>
        </p:txBody>
      </p:sp>
    </p:spTree>
    <p:extLst>
      <p:ext uri="{BB962C8B-B14F-4D97-AF65-F5344CB8AC3E}">
        <p14:creationId xmlns:p14="http://schemas.microsoft.com/office/powerpoint/2010/main" val="1305653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2BB9A3-6AAE-4DDA-A5BD-6E99760B6786}" type="datetime1">
              <a:rPr lang="en-US" smtClean="0"/>
              <a:t>10/26/2018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94B573-C9A4-4BCD-AE6A-8A3437B01920}" type="slidenum">
              <a:rPr lang="en-US" smtClean="0"/>
              <a:t>‹#›</a:t>
            </a:fld>
            <a:endParaRPr lang="en-US" dirty="0"/>
          </a:p>
        </p:txBody>
      </p:sp>
    </p:spTree>
    <p:extLst>
      <p:ext uri="{BB962C8B-B14F-4D97-AF65-F5344CB8AC3E}">
        <p14:creationId xmlns:p14="http://schemas.microsoft.com/office/powerpoint/2010/main" val="2982092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62A688E-3B5C-4536-8A07-69462B8F6C35}" type="datetime1">
              <a:rPr lang="en-US" smtClean="0"/>
              <a:t>10/26/2018</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C94B573-C9A4-4BCD-AE6A-8A3437B01920}" type="slidenum">
              <a:rPr lang="en-US" smtClean="0"/>
              <a:t>‹#›</a:t>
            </a:fld>
            <a:endParaRPr lang="en-US" dirty="0"/>
          </a:p>
        </p:txBody>
      </p:sp>
    </p:spTree>
    <p:extLst>
      <p:ext uri="{BB962C8B-B14F-4D97-AF65-F5344CB8AC3E}">
        <p14:creationId xmlns:p14="http://schemas.microsoft.com/office/powerpoint/2010/main" val="2235462931"/>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mailto:sfc@mdcourts.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1"/>
          <p:cNvSpPr txBox="1">
            <a:spLocks noChangeArrowheads="1"/>
          </p:cNvSpPr>
          <p:nvPr/>
        </p:nvSpPr>
        <p:spPr bwMode="auto">
          <a:xfrm>
            <a:off x="228600" y="533400"/>
            <a:ext cx="7848600" cy="5632311"/>
          </a:xfrm>
          <a:prstGeom prst="rect">
            <a:avLst/>
          </a:prstGeom>
          <a:noFill/>
          <a:ln>
            <a:noFill/>
          </a:ln>
          <a:extLst/>
        </p:spPr>
        <p:txBody>
          <a:bodyPr wrap="square">
            <a:spAutoFit/>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ctr" eaLnBrk="1" hangingPunct="1">
              <a:defRPr/>
            </a:pPr>
            <a:endParaRPr lang="en-US" altLang="ja-JP" sz="3600" dirty="0" smtClean="0">
              <a:solidFill>
                <a:srgbClr val="EE3124"/>
              </a:solidFill>
              <a:latin typeface="Calibri" pitchFamily="34" charset="0"/>
            </a:endParaRPr>
          </a:p>
          <a:p>
            <a:pPr algn="ctr" eaLnBrk="1" hangingPunct="1">
              <a:defRPr/>
            </a:pPr>
            <a:endParaRPr lang="en-US" altLang="ja-JP" sz="2800" i="1" dirty="0" smtClean="0">
              <a:solidFill>
                <a:srgbClr val="EE3124"/>
              </a:solidFill>
              <a:latin typeface="Calibri" pitchFamily="34" charset="0"/>
            </a:endParaRPr>
          </a:p>
          <a:p>
            <a:pPr algn="ctr" eaLnBrk="1" hangingPunct="1">
              <a:defRPr/>
            </a:pPr>
            <a:endParaRPr lang="en-US" altLang="ja-JP" sz="2800" i="1" dirty="0" smtClean="0">
              <a:solidFill>
                <a:srgbClr val="FF0000"/>
              </a:solidFill>
              <a:latin typeface="Calibri" pitchFamily="34" charset="0"/>
            </a:endParaRPr>
          </a:p>
          <a:p>
            <a:pPr algn="ctr" eaLnBrk="1" hangingPunct="1">
              <a:defRPr/>
            </a:pPr>
            <a:endParaRPr lang="en-US" altLang="ja-JP" sz="2800" i="1" dirty="0" smtClean="0">
              <a:solidFill>
                <a:srgbClr val="FF0000"/>
              </a:solidFill>
              <a:latin typeface="Calibri" pitchFamily="34" charset="0"/>
            </a:endParaRPr>
          </a:p>
          <a:p>
            <a:pPr algn="ctr" eaLnBrk="1" hangingPunct="1">
              <a:defRPr/>
            </a:pPr>
            <a:endParaRPr lang="en-US" altLang="ja-JP" sz="2800" i="1" dirty="0" smtClean="0">
              <a:solidFill>
                <a:srgbClr val="FF0000"/>
              </a:solidFill>
              <a:latin typeface="Calibri" pitchFamily="34" charset="0"/>
            </a:endParaRPr>
          </a:p>
          <a:p>
            <a:pPr algn="ctr" eaLnBrk="1" hangingPunct="1">
              <a:defRPr/>
            </a:pPr>
            <a:endParaRPr lang="en-US" altLang="ja-JP" sz="2800" i="1" dirty="0" smtClean="0">
              <a:solidFill>
                <a:srgbClr val="FF0000"/>
              </a:solidFill>
              <a:latin typeface="Calibri" pitchFamily="34" charset="0"/>
            </a:endParaRPr>
          </a:p>
          <a:p>
            <a:pPr algn="ctr" eaLnBrk="1" hangingPunct="1">
              <a:defRPr/>
            </a:pPr>
            <a:r>
              <a:rPr lang="en-US" altLang="ja-JP" sz="3600" i="1" dirty="0" smtClean="0">
                <a:latin typeface="+mj-lt"/>
                <a:ea typeface="Verdana" pitchFamily="34" charset="0"/>
                <a:cs typeface="Verdana" pitchFamily="34" charset="0"/>
              </a:rPr>
              <a:t>Procure to Pay Training </a:t>
            </a:r>
          </a:p>
          <a:p>
            <a:pPr algn="ctr" eaLnBrk="1" hangingPunct="1">
              <a:defRPr/>
            </a:pPr>
            <a:r>
              <a:rPr lang="en-US" altLang="ja-JP" sz="3600" i="1" dirty="0" smtClean="0">
                <a:solidFill>
                  <a:schemeClr val="accent2">
                    <a:lumMod val="75000"/>
                  </a:schemeClr>
                </a:solidFill>
                <a:latin typeface="+mj-lt"/>
                <a:ea typeface="Verdana" pitchFamily="34" charset="0"/>
                <a:cs typeface="Verdana" pitchFamily="34" charset="0"/>
              </a:rPr>
              <a:t>Accounts Payable </a:t>
            </a:r>
          </a:p>
          <a:p>
            <a:pPr algn="ctr" eaLnBrk="1" hangingPunct="1">
              <a:defRPr/>
            </a:pPr>
            <a:endParaRPr lang="en-US" altLang="ja-JP" sz="2800" b="0" dirty="0" smtClean="0">
              <a:solidFill>
                <a:srgbClr val="FF0000"/>
              </a:solidFill>
              <a:latin typeface="Malgun Gothic" pitchFamily="34" charset="-127"/>
              <a:ea typeface="Malgun Gothic" pitchFamily="34" charset="-127"/>
            </a:endParaRPr>
          </a:p>
          <a:p>
            <a:pPr algn="ctr" eaLnBrk="1" hangingPunct="1">
              <a:defRPr/>
            </a:pPr>
            <a:endParaRPr lang="en-US" altLang="ja-JP" sz="2800" b="0" dirty="0" smtClean="0">
              <a:solidFill>
                <a:srgbClr val="FF0000"/>
              </a:solidFill>
              <a:latin typeface="Malgun Gothic" pitchFamily="34" charset="-127"/>
              <a:ea typeface="Malgun Gothic" pitchFamily="34" charset="-127"/>
            </a:endParaRPr>
          </a:p>
          <a:p>
            <a:pPr algn="ctr" eaLnBrk="1" hangingPunct="1">
              <a:defRPr/>
            </a:pPr>
            <a:r>
              <a:rPr lang="en-US" altLang="ja-JP" sz="2800" b="0" dirty="0">
                <a:latin typeface="Malgun Gothic" pitchFamily="34" charset="-127"/>
                <a:ea typeface="Malgun Gothic" pitchFamily="34" charset="-127"/>
              </a:rPr>
              <a:t>Department of Budget &amp; Finance</a:t>
            </a:r>
          </a:p>
          <a:p>
            <a:pPr algn="ctr" eaLnBrk="1" hangingPunct="1">
              <a:defRPr/>
            </a:pPr>
            <a:r>
              <a:rPr lang="en-US" altLang="ja-JP" sz="2800" i="1" dirty="0">
                <a:ea typeface="Malgun Gothic" pitchFamily="34" charset="-127"/>
              </a:rPr>
              <a:t>Brittanie Collier and Sharon Hoff</a:t>
            </a:r>
          </a:p>
        </p:txBody>
      </p:sp>
      <p:pic>
        <p:nvPicPr>
          <p:cNvPr id="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62000"/>
            <a:ext cx="6477001" cy="146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a:xfrm>
            <a:off x="8229600" y="6324600"/>
            <a:ext cx="512638" cy="365125"/>
          </a:xfrm>
        </p:spPr>
        <p:txBody>
          <a:bodyPr/>
          <a:lstStyle/>
          <a:p>
            <a:fld id="{BC94B573-C9A4-4BCD-AE6A-8A3437B01920}" type="slidenum">
              <a:rPr lang="en-US" smtClean="0">
                <a:solidFill>
                  <a:schemeClr val="tx1"/>
                </a:solidFill>
              </a:rPr>
              <a:t>1</a:t>
            </a:fld>
            <a:endParaRPr lang="en-US" dirty="0">
              <a:solidFill>
                <a:schemeClr val="tx1"/>
              </a:solidFill>
            </a:endParaRPr>
          </a:p>
        </p:txBody>
      </p:sp>
    </p:spTree>
    <p:extLst>
      <p:ext uri="{BB962C8B-B14F-4D97-AF65-F5344CB8AC3E}">
        <p14:creationId xmlns:p14="http://schemas.microsoft.com/office/powerpoint/2010/main" val="13229086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47800"/>
            <a:ext cx="7725059" cy="5087437"/>
          </a:xfrm>
        </p:spPr>
        <p:txBody>
          <a:bodyPr>
            <a:noAutofit/>
          </a:bodyPr>
          <a:lstStyle/>
          <a:p>
            <a:pPr>
              <a:buClr>
                <a:schemeClr val="bg2">
                  <a:lumMod val="50000"/>
                </a:schemeClr>
              </a:buClr>
            </a:pPr>
            <a:r>
              <a:rPr lang="en-US" sz="1400" dirty="0">
                <a:solidFill>
                  <a:schemeClr val="accent4">
                    <a:lumMod val="75000"/>
                  </a:schemeClr>
                </a:solidFill>
              </a:rPr>
              <a:t/>
            </a:r>
            <a:br>
              <a:rPr lang="en-US" sz="1400" dirty="0">
                <a:solidFill>
                  <a:schemeClr val="accent4">
                    <a:lumMod val="75000"/>
                  </a:schemeClr>
                </a:solidFill>
              </a:rPr>
            </a:br>
            <a:r>
              <a:rPr lang="en-US" sz="1400" dirty="0">
                <a:solidFill>
                  <a:schemeClr val="accent2">
                    <a:lumMod val="75000"/>
                  </a:schemeClr>
                </a:solidFill>
              </a:rPr>
              <a:t>Standardization for Judicial expense vouchers:</a:t>
            </a:r>
            <a:r>
              <a:rPr lang="en-US" sz="1400" dirty="0">
                <a:solidFill>
                  <a:schemeClr val="accent4">
                    <a:lumMod val="75000"/>
                  </a:schemeClr>
                </a:solidFill>
              </a:rPr>
              <a:t/>
            </a:r>
            <a:br>
              <a:rPr lang="en-US" sz="1400" dirty="0">
                <a:solidFill>
                  <a:schemeClr val="accent4">
                    <a:lumMod val="75000"/>
                  </a:schemeClr>
                </a:solidFill>
              </a:rPr>
            </a:br>
            <a:r>
              <a:rPr lang="en-US" sz="1400" dirty="0">
                <a:solidFill>
                  <a:schemeClr val="accent4">
                    <a:lumMod val="75000"/>
                  </a:schemeClr>
                </a:solidFill>
              </a:rPr>
              <a:t/>
            </a:r>
            <a:br>
              <a:rPr lang="en-US" sz="1400" dirty="0">
                <a:solidFill>
                  <a:schemeClr val="accent4">
                    <a:lumMod val="75000"/>
                  </a:schemeClr>
                </a:solidFill>
              </a:rPr>
            </a:br>
            <a:r>
              <a:rPr lang="en-US" sz="1400" dirty="0">
                <a:solidFill>
                  <a:schemeClr val="accent4">
                    <a:lumMod val="75000"/>
                  </a:schemeClr>
                </a:solidFill>
              </a:rPr>
              <a:t>	</a:t>
            </a:r>
            <a:r>
              <a:rPr lang="en-US" sz="1100" dirty="0">
                <a:solidFill>
                  <a:schemeClr val="tx1"/>
                </a:solidFill>
                <a:latin typeface="+mn-lt"/>
                <a:ea typeface="+mn-ea"/>
                <a:cs typeface="+mn-cs"/>
              </a:rPr>
              <a:t>YYYYMMDDII (Date by year (month and day of the earliest day of travel on the form), first and last name initials of the employee as found on the vendor records in capital letters.)</a:t>
            </a:r>
            <a:r>
              <a:rPr lang="en-US" sz="1100" dirty="0">
                <a:solidFill>
                  <a:schemeClr val="tx1"/>
                </a:solidFill>
              </a:rPr>
              <a:t/>
            </a:r>
            <a:br>
              <a:rPr lang="en-US" sz="1100" dirty="0">
                <a:solidFill>
                  <a:schemeClr val="tx1"/>
                </a:solidFill>
              </a:rPr>
            </a:br>
            <a:r>
              <a:rPr lang="en-US" sz="1100" dirty="0">
                <a:solidFill>
                  <a:schemeClr val="accent2">
                    <a:lumMod val="75000"/>
                  </a:schemeClr>
                </a:solidFill>
              </a:rPr>
              <a:t/>
            </a:r>
            <a:br>
              <a:rPr lang="en-US" sz="1100" dirty="0">
                <a:solidFill>
                  <a:schemeClr val="accent2">
                    <a:lumMod val="75000"/>
                  </a:schemeClr>
                </a:solidFill>
              </a:rPr>
            </a:br>
            <a:r>
              <a:rPr lang="en-US" sz="1400" dirty="0">
                <a:solidFill>
                  <a:schemeClr val="accent2">
                    <a:lumMod val="75000"/>
                  </a:schemeClr>
                </a:solidFill>
              </a:rPr>
              <a:t>Standardization for interpreter invoices: </a:t>
            </a:r>
            <a:r>
              <a:rPr lang="en-US" sz="1400" dirty="0">
                <a:solidFill>
                  <a:schemeClr val="accent4">
                    <a:lumMod val="75000"/>
                  </a:schemeClr>
                </a:solidFill>
              </a:rPr>
              <a:t/>
            </a:r>
            <a:br>
              <a:rPr lang="en-US" sz="1400" dirty="0">
                <a:solidFill>
                  <a:schemeClr val="accent4">
                    <a:lumMod val="75000"/>
                  </a:schemeClr>
                </a:solidFill>
              </a:rPr>
            </a:br>
            <a:r>
              <a:rPr lang="en-US" sz="1400" dirty="0"/>
              <a:t>		</a:t>
            </a:r>
            <a:br>
              <a:rPr lang="en-US" sz="1400" dirty="0"/>
            </a:br>
            <a:r>
              <a:rPr lang="en-US" sz="1400" dirty="0"/>
              <a:t>	</a:t>
            </a:r>
            <a:r>
              <a:rPr lang="en-US" sz="1100" dirty="0">
                <a:solidFill>
                  <a:schemeClr val="tx1"/>
                </a:solidFill>
                <a:latin typeface="+mn-lt"/>
                <a:ea typeface="+mn-ea"/>
                <a:cs typeface="+mn-cs"/>
              </a:rPr>
              <a:t>IIMMDDYYHHMM (First and last initials, assignment date by month, day, year and docket time in hours/minutes.)</a:t>
            </a:r>
            <a:br>
              <a:rPr lang="en-US" sz="1100" dirty="0">
                <a:solidFill>
                  <a:schemeClr val="tx1"/>
                </a:solidFill>
                <a:latin typeface="+mn-lt"/>
                <a:ea typeface="+mn-ea"/>
                <a:cs typeface="+mn-cs"/>
              </a:rPr>
            </a:br>
            <a:r>
              <a:rPr lang="en-US" sz="1100" dirty="0">
                <a:solidFill>
                  <a:schemeClr val="tx1"/>
                </a:solidFill>
                <a:latin typeface="+mn-lt"/>
                <a:ea typeface="+mn-ea"/>
                <a:cs typeface="+mn-cs"/>
              </a:rPr>
              <a:t/>
            </a:r>
            <a:br>
              <a:rPr lang="en-US" sz="1100" dirty="0">
                <a:solidFill>
                  <a:schemeClr val="tx1"/>
                </a:solidFill>
                <a:latin typeface="+mn-lt"/>
                <a:ea typeface="+mn-ea"/>
                <a:cs typeface="+mn-cs"/>
              </a:rPr>
            </a:br>
            <a:r>
              <a:rPr lang="en-US" sz="1100" dirty="0">
                <a:solidFill>
                  <a:schemeClr val="tx1"/>
                </a:solidFill>
                <a:latin typeface="+mn-lt"/>
                <a:ea typeface="+mn-ea"/>
                <a:cs typeface="+mn-cs"/>
              </a:rPr>
              <a:t>***For all invoices numbers that involve name initials, where hyphenated or multiple last names are used, the last “last 		name” is to be utilized in the invoice number. </a:t>
            </a:r>
            <a:br>
              <a:rPr lang="en-US" sz="1100" dirty="0">
                <a:solidFill>
                  <a:schemeClr val="tx1"/>
                </a:solidFill>
                <a:latin typeface="+mn-lt"/>
                <a:ea typeface="+mn-ea"/>
                <a:cs typeface="+mn-cs"/>
              </a:rPr>
            </a:br>
            <a:r>
              <a:rPr lang="en-US" sz="1100" dirty="0">
                <a:solidFill>
                  <a:schemeClr val="tx1"/>
                </a:solidFill>
                <a:latin typeface="+mn-lt"/>
                <a:ea typeface="+mn-ea"/>
                <a:cs typeface="+mn-cs"/>
              </a:rPr>
              <a:t>		Examples:	John Andrews-Sanders, invoice number would utilize the initials JS.</a:t>
            </a:r>
            <a:br>
              <a:rPr lang="en-US" sz="1100" dirty="0">
                <a:solidFill>
                  <a:schemeClr val="tx1"/>
                </a:solidFill>
                <a:latin typeface="+mn-lt"/>
                <a:ea typeface="+mn-ea"/>
                <a:cs typeface="+mn-cs"/>
              </a:rPr>
            </a:br>
            <a:r>
              <a:rPr lang="en-US" sz="1100" dirty="0">
                <a:solidFill>
                  <a:schemeClr val="tx1"/>
                </a:solidFill>
                <a:latin typeface="+mn-lt"/>
                <a:ea typeface="+mn-ea"/>
                <a:cs typeface="+mn-cs"/>
              </a:rPr>
              <a:t>		        		Andy Jon De Smith, invoice number would utilize the initials  AS.</a:t>
            </a:r>
            <a:br>
              <a:rPr lang="en-US" sz="1100" dirty="0">
                <a:solidFill>
                  <a:schemeClr val="tx1"/>
                </a:solidFill>
                <a:latin typeface="+mn-lt"/>
                <a:ea typeface="+mn-ea"/>
                <a:cs typeface="+mn-cs"/>
              </a:rPr>
            </a:br>
            <a:r>
              <a:rPr lang="en-US" sz="1100" dirty="0">
                <a:solidFill>
                  <a:schemeClr val="tx1"/>
                </a:solidFill>
                <a:latin typeface="+mn-lt"/>
                <a:ea typeface="+mn-ea"/>
                <a:cs typeface="+mn-cs"/>
              </a:rPr>
              <a:t>		        		Sherry Bennett Harris, invoice number would utilize the initials SH</a:t>
            </a:r>
            <a:r>
              <a:rPr lang="en-US" sz="1400" dirty="0">
                <a:solidFill>
                  <a:schemeClr val="accent1">
                    <a:lumMod val="50000"/>
                  </a:schemeClr>
                </a:solidFill>
              </a:rPr>
              <a:t/>
            </a:r>
            <a:br>
              <a:rPr lang="en-US" sz="1400" dirty="0">
                <a:solidFill>
                  <a:schemeClr val="accent1">
                    <a:lumMod val="50000"/>
                  </a:schemeClr>
                </a:solidFill>
              </a:rPr>
            </a:br>
            <a:r>
              <a:rPr lang="en-US" sz="1400" dirty="0"/>
              <a:t/>
            </a:r>
            <a:br>
              <a:rPr lang="en-US" sz="1400" dirty="0"/>
            </a:br>
            <a:r>
              <a:rPr lang="en-US" sz="1400" dirty="0">
                <a:solidFill>
                  <a:schemeClr val="accent2">
                    <a:lumMod val="75000"/>
                  </a:schemeClr>
                </a:solidFill>
              </a:rPr>
              <a:t>Standardization for vendor invoices that do not provide a written invoice number: </a:t>
            </a:r>
            <a:r>
              <a:rPr lang="en-US" sz="1400" dirty="0"/>
              <a:t/>
            </a:r>
            <a:br>
              <a:rPr lang="en-US" sz="1400" dirty="0"/>
            </a:br>
            <a:r>
              <a:rPr lang="en-US" sz="1400" dirty="0"/>
              <a:t/>
            </a:r>
            <a:br>
              <a:rPr lang="en-US" sz="1400" dirty="0"/>
            </a:br>
            <a:r>
              <a:rPr lang="en-US" sz="1400" dirty="0"/>
              <a:t>	</a:t>
            </a:r>
            <a:r>
              <a:rPr lang="en-US" sz="1100" dirty="0">
                <a:solidFill>
                  <a:schemeClr val="tx1"/>
                </a:solidFill>
                <a:latin typeface="+mn-lt"/>
                <a:ea typeface="+mn-ea"/>
                <a:cs typeface="+mn-cs"/>
              </a:rPr>
              <a:t>YYYYMMDD (Date of the invoice, followed by the initials of the company name (each word) in capital letters.)</a:t>
            </a:r>
            <a:br>
              <a:rPr lang="en-US" sz="1100" dirty="0">
                <a:solidFill>
                  <a:schemeClr val="tx1"/>
                </a:solidFill>
                <a:latin typeface="+mn-lt"/>
                <a:ea typeface="+mn-ea"/>
                <a:cs typeface="+mn-cs"/>
              </a:rPr>
            </a:br>
            <a:r>
              <a:rPr lang="en-US" sz="1100" dirty="0">
                <a:solidFill>
                  <a:schemeClr val="tx1"/>
                </a:solidFill>
                <a:latin typeface="+mn-lt"/>
                <a:ea typeface="+mn-ea"/>
                <a:cs typeface="+mn-cs"/>
              </a:rPr>
              <a:t/>
            </a:r>
            <a:br>
              <a:rPr lang="en-US" sz="1100" dirty="0">
                <a:solidFill>
                  <a:schemeClr val="tx1"/>
                </a:solidFill>
                <a:latin typeface="+mn-lt"/>
                <a:ea typeface="+mn-ea"/>
                <a:cs typeface="+mn-cs"/>
              </a:rPr>
            </a:br>
            <a:r>
              <a:rPr lang="en-US" sz="1100" dirty="0">
                <a:solidFill>
                  <a:schemeClr val="tx1"/>
                </a:solidFill>
                <a:latin typeface="+mn-lt"/>
                <a:ea typeface="+mn-ea"/>
                <a:cs typeface="+mn-cs"/>
              </a:rPr>
              <a:t>		Example: 	An invoice is received and dated March 15, 2018 from Office Supply Network. </a:t>
            </a:r>
            <a:br>
              <a:rPr lang="en-US" sz="1100" dirty="0">
                <a:solidFill>
                  <a:schemeClr val="tx1"/>
                </a:solidFill>
                <a:latin typeface="+mn-lt"/>
                <a:ea typeface="+mn-ea"/>
                <a:cs typeface="+mn-cs"/>
              </a:rPr>
            </a:br>
            <a:r>
              <a:rPr lang="en-US" sz="1100" dirty="0">
                <a:solidFill>
                  <a:schemeClr val="tx1"/>
                </a:solidFill>
                <a:latin typeface="+mn-lt"/>
                <a:ea typeface="+mn-ea"/>
                <a:cs typeface="+mn-cs"/>
              </a:rPr>
              <a:t>				The user should enter the invoice number as 20180515OSN. </a:t>
            </a:r>
            <a:br>
              <a:rPr lang="en-US" sz="1100" dirty="0">
                <a:solidFill>
                  <a:schemeClr val="tx1"/>
                </a:solidFill>
                <a:latin typeface="+mn-lt"/>
                <a:ea typeface="+mn-ea"/>
                <a:cs typeface="+mn-cs"/>
              </a:rPr>
            </a:br>
            <a:r>
              <a:rPr lang="en-US" sz="1100" dirty="0">
                <a:solidFill>
                  <a:schemeClr val="tx1"/>
                </a:solidFill>
                <a:latin typeface="+mn-lt"/>
                <a:ea typeface="+mn-ea"/>
                <a:cs typeface="+mn-cs"/>
              </a:rPr>
              <a:t/>
            </a:r>
            <a:br>
              <a:rPr lang="en-US" sz="1100" dirty="0">
                <a:solidFill>
                  <a:schemeClr val="tx1"/>
                </a:solidFill>
                <a:latin typeface="+mn-lt"/>
                <a:ea typeface="+mn-ea"/>
                <a:cs typeface="+mn-cs"/>
              </a:rPr>
            </a:br>
            <a:r>
              <a:rPr lang="en-US" sz="1400" dirty="0">
                <a:solidFill>
                  <a:schemeClr val="accent1">
                    <a:lumMod val="50000"/>
                  </a:schemeClr>
                </a:solidFill>
              </a:rPr>
              <a:t/>
            </a:r>
            <a:br>
              <a:rPr lang="en-US" sz="1400" dirty="0">
                <a:solidFill>
                  <a:schemeClr val="accent1">
                    <a:lumMod val="50000"/>
                  </a:schemeClr>
                </a:solidFill>
              </a:rPr>
            </a:br>
            <a:endParaRPr lang="en-US" sz="1400" dirty="0">
              <a:solidFill>
                <a:schemeClr val="accent1">
                  <a:lumMod val="50000"/>
                </a:schemeClr>
              </a:solidFill>
            </a:endParaRPr>
          </a:p>
        </p:txBody>
      </p:sp>
      <p:sp>
        <p:nvSpPr>
          <p:cNvPr id="3" name="Text Placeholder 2"/>
          <p:cNvSpPr>
            <a:spLocks noGrp="1"/>
          </p:cNvSpPr>
          <p:nvPr>
            <p:ph type="body" idx="1"/>
          </p:nvPr>
        </p:nvSpPr>
        <p:spPr>
          <a:xfrm>
            <a:off x="152400" y="228600"/>
            <a:ext cx="7202776" cy="628814"/>
          </a:xfrm>
        </p:spPr>
        <p:txBody>
          <a:bodyPr>
            <a:noAutofit/>
          </a:bodyPr>
          <a:lstStyle/>
          <a:p>
            <a:r>
              <a:rPr lang="en-US" sz="3600" dirty="0">
                <a:solidFill>
                  <a:schemeClr val="accent2">
                    <a:lumMod val="75000"/>
                  </a:schemeClr>
                </a:solidFill>
                <a:latin typeface="+mj-lt"/>
                <a:ea typeface="+mj-ea"/>
                <a:cs typeface="+mj-cs"/>
              </a:rPr>
              <a:t>Invoice Number </a:t>
            </a:r>
          </a:p>
          <a:p>
            <a:pPr algn="ctr"/>
            <a:r>
              <a:rPr lang="en-US" sz="1100" b="1" dirty="0">
                <a:solidFill>
                  <a:srgbClr val="FF0000"/>
                </a:solidFill>
              </a:rPr>
              <a:t>The invoice number must be keyed in exactly as stated on the original invoice from the vendor. </a:t>
            </a:r>
          </a:p>
          <a:p>
            <a:pPr algn="ctr"/>
            <a:r>
              <a:rPr lang="en-US" sz="1100" b="1" dirty="0">
                <a:solidFill>
                  <a:srgbClr val="FF0000"/>
                </a:solidFill>
              </a:rPr>
              <a:t>If an invoice number is not provided by the vendor, the below standardizations should be followed. </a:t>
            </a:r>
          </a:p>
          <a:p>
            <a:pPr algn="ctr"/>
            <a:endParaRPr lang="en-US" sz="1050" b="1" dirty="0">
              <a:solidFill>
                <a:schemeClr val="tx1"/>
              </a:solidFill>
            </a:endParaRPr>
          </a:p>
        </p:txBody>
      </p:sp>
      <p:sp>
        <p:nvSpPr>
          <p:cNvPr id="4" name="Slide Number Placeholder 3">
            <a:extLst>
              <a:ext uri="{FF2B5EF4-FFF2-40B4-BE49-F238E27FC236}">
                <a16:creationId xmlns="" xmlns:a16="http://schemas.microsoft.com/office/drawing/2014/main" id="{A5E6C76B-3331-42E0-A568-87B41FFBED67}"/>
              </a:ext>
            </a:extLst>
          </p:cNvPr>
          <p:cNvSpPr>
            <a:spLocks noGrp="1"/>
          </p:cNvSpPr>
          <p:nvPr>
            <p:ph type="sldNum" sz="quarter" idx="12"/>
          </p:nvPr>
        </p:nvSpPr>
        <p:spPr>
          <a:xfrm>
            <a:off x="8382000" y="6398279"/>
            <a:ext cx="512504" cy="273915"/>
          </a:xfrm>
        </p:spPr>
        <p:txBody>
          <a:bodyPr/>
          <a:lstStyle/>
          <a:p>
            <a:fld id="{E5137D0E-4A4F-4307-8994-C1891D747D59}" type="slidenum">
              <a:rPr lang="en-US" smtClean="0">
                <a:solidFill>
                  <a:schemeClr val="tx1"/>
                </a:solidFill>
              </a:rPr>
              <a:t>10</a:t>
            </a:fld>
            <a:endParaRPr lang="en-US" dirty="0">
              <a:solidFill>
                <a:schemeClr val="tx1"/>
              </a:solidFill>
            </a:endParaRPr>
          </a:p>
        </p:txBody>
      </p:sp>
    </p:spTree>
    <p:extLst>
      <p:ext uri="{BB962C8B-B14F-4D97-AF65-F5344CB8AC3E}">
        <p14:creationId xmlns:p14="http://schemas.microsoft.com/office/powerpoint/2010/main" val="1625376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41701"/>
            <a:ext cx="6173808" cy="514484"/>
          </a:xfrm>
        </p:spPr>
        <p:txBody>
          <a:bodyPr>
            <a:noAutofit/>
          </a:bodyPr>
          <a:lstStyle/>
          <a:p>
            <a:pPr algn="ctr"/>
            <a:r>
              <a:rPr lang="en-US" sz="3600" dirty="0">
                <a:solidFill>
                  <a:schemeClr val="accent2">
                    <a:lumMod val="75000"/>
                  </a:schemeClr>
                </a:solidFill>
                <a:latin typeface="+mj-lt"/>
                <a:ea typeface="+mj-ea"/>
                <a:cs typeface="+mj-cs"/>
              </a:rPr>
              <a:t>Attachments</a:t>
            </a:r>
          </a:p>
        </p:txBody>
      </p:sp>
      <p:sp>
        <p:nvSpPr>
          <p:cNvPr id="2" name="Slide Number Placeholder 1"/>
          <p:cNvSpPr>
            <a:spLocks noGrp="1"/>
          </p:cNvSpPr>
          <p:nvPr>
            <p:ph type="sldNum" sz="quarter" idx="12"/>
          </p:nvPr>
        </p:nvSpPr>
        <p:spPr>
          <a:xfrm>
            <a:off x="8410142" y="6324600"/>
            <a:ext cx="512638" cy="365125"/>
          </a:xfrm>
        </p:spPr>
        <p:txBody>
          <a:bodyPr/>
          <a:lstStyle/>
          <a:p>
            <a:fld id="{E5137D0E-4A4F-4307-8994-C1891D747D59}" type="slidenum">
              <a:rPr lang="en-US" sz="1050">
                <a:solidFill>
                  <a:schemeClr val="tx1"/>
                </a:solidFill>
              </a:rPr>
              <a:t>11</a:t>
            </a:fld>
            <a:endParaRPr lang="en-US" sz="1050" dirty="0">
              <a:solidFill>
                <a:schemeClr val="tx1"/>
              </a:solidFill>
            </a:endParaRPr>
          </a:p>
        </p:txBody>
      </p:sp>
      <p:sp>
        <p:nvSpPr>
          <p:cNvPr id="5" name="TextBox 4"/>
          <p:cNvSpPr txBox="1"/>
          <p:nvPr/>
        </p:nvSpPr>
        <p:spPr>
          <a:xfrm>
            <a:off x="381000" y="1406714"/>
            <a:ext cx="7317105" cy="4992136"/>
          </a:xfrm>
          <a:prstGeom prst="rect">
            <a:avLst/>
          </a:prstGeom>
          <a:noFill/>
        </p:spPr>
        <p:txBody>
          <a:bodyPr wrap="square" rtlCol="0">
            <a:spAutoFit/>
          </a:bodyPr>
          <a:lstStyle/>
          <a:p>
            <a:pPr marL="342900" lvl="0" indent="-342900">
              <a:lnSpc>
                <a:spcPct val="120000"/>
              </a:lnSpc>
              <a:spcBef>
                <a:spcPts val="600"/>
              </a:spcBef>
              <a:buClr>
                <a:schemeClr val="accent1">
                  <a:lumMod val="75000"/>
                </a:schemeClr>
              </a:buClr>
              <a:buFont typeface="Wingdings" panose="05000000000000000000" pitchFamily="2" charset="2"/>
              <a:buChar char="Ø"/>
            </a:pPr>
            <a:r>
              <a:rPr lang="en-US" sz="1600" dirty="0"/>
              <a:t>Make sure all pages are scanned and attached.</a:t>
            </a:r>
          </a:p>
          <a:p>
            <a:pPr marL="285750" lvl="0" indent="-285750">
              <a:lnSpc>
                <a:spcPct val="120000"/>
              </a:lnSpc>
              <a:spcBef>
                <a:spcPts val="600"/>
              </a:spcBef>
              <a:buClr>
                <a:schemeClr val="accent1">
                  <a:lumMod val="75000"/>
                </a:schemeClr>
              </a:buClr>
              <a:buFont typeface="Wingdings" panose="05000000000000000000" pitchFamily="2" charset="2"/>
              <a:buChar char="Ø"/>
            </a:pPr>
            <a:endParaRPr lang="en-US" sz="1400" dirty="0"/>
          </a:p>
          <a:p>
            <a:pPr marL="342900" indent="-342900">
              <a:lnSpc>
                <a:spcPct val="120000"/>
              </a:lnSpc>
              <a:spcBef>
                <a:spcPts val="600"/>
              </a:spcBef>
              <a:buClr>
                <a:schemeClr val="accent1">
                  <a:lumMod val="75000"/>
                </a:schemeClr>
              </a:buClr>
              <a:buFont typeface="Wingdings" panose="05000000000000000000" pitchFamily="2" charset="2"/>
              <a:buChar char="Ø"/>
            </a:pPr>
            <a:r>
              <a:rPr lang="en-US" sz="1600" dirty="0"/>
              <a:t>All attachments need to be in PDF format.  No exceptions. </a:t>
            </a:r>
          </a:p>
          <a:p>
            <a:pPr marL="342900" lvl="0" indent="-342900">
              <a:lnSpc>
                <a:spcPct val="120000"/>
              </a:lnSpc>
              <a:spcBef>
                <a:spcPts val="600"/>
              </a:spcBef>
              <a:buClr>
                <a:schemeClr val="accent1">
                  <a:lumMod val="75000"/>
                </a:schemeClr>
              </a:buClr>
              <a:buFont typeface="Wingdings" panose="05000000000000000000" pitchFamily="2" charset="2"/>
              <a:buChar char="Ø"/>
            </a:pPr>
            <a:endParaRPr lang="en-US" sz="1400" dirty="0"/>
          </a:p>
          <a:p>
            <a:pPr marL="342900" lvl="0" indent="-342900">
              <a:lnSpc>
                <a:spcPct val="120000"/>
              </a:lnSpc>
              <a:spcBef>
                <a:spcPts val="600"/>
              </a:spcBef>
              <a:buClr>
                <a:schemeClr val="accent1">
                  <a:lumMod val="75000"/>
                </a:schemeClr>
              </a:buClr>
              <a:buFont typeface="Wingdings" panose="05000000000000000000" pitchFamily="2" charset="2"/>
              <a:buChar char="Ø"/>
            </a:pPr>
            <a:r>
              <a:rPr lang="en-US" sz="1600" dirty="0"/>
              <a:t>Unclear images, incorrect images, or no attachments will cause the voucher to be returned for correction and delay the payment processing.</a:t>
            </a:r>
          </a:p>
          <a:p>
            <a:pPr marL="342900" lvl="0" indent="-342900">
              <a:lnSpc>
                <a:spcPct val="120000"/>
              </a:lnSpc>
              <a:spcBef>
                <a:spcPts val="600"/>
              </a:spcBef>
              <a:buClr>
                <a:schemeClr val="accent1">
                  <a:lumMod val="75000"/>
                </a:schemeClr>
              </a:buClr>
              <a:buFont typeface="Wingdings" panose="05000000000000000000" pitchFamily="2" charset="2"/>
              <a:buChar char="Ø"/>
            </a:pPr>
            <a:endParaRPr lang="en-US" sz="1400" dirty="0"/>
          </a:p>
          <a:p>
            <a:pPr marL="342900" lvl="0" indent="-342900">
              <a:lnSpc>
                <a:spcPct val="120000"/>
              </a:lnSpc>
              <a:spcBef>
                <a:spcPts val="600"/>
              </a:spcBef>
              <a:buClr>
                <a:schemeClr val="accent1">
                  <a:lumMod val="75000"/>
                </a:schemeClr>
              </a:buClr>
              <a:buFont typeface="Wingdings" panose="05000000000000000000" pitchFamily="2" charset="2"/>
              <a:buChar char="Ø"/>
            </a:pPr>
            <a:r>
              <a:rPr lang="en-US" sz="1600" dirty="0"/>
              <a:t>Make sure any required approval emails/letters are attached.</a:t>
            </a:r>
          </a:p>
          <a:p>
            <a:pPr marL="342900" lvl="0" indent="-342900">
              <a:lnSpc>
                <a:spcPct val="120000"/>
              </a:lnSpc>
              <a:spcBef>
                <a:spcPts val="600"/>
              </a:spcBef>
              <a:buClr>
                <a:schemeClr val="accent1">
                  <a:lumMod val="75000"/>
                </a:schemeClr>
              </a:buClr>
              <a:buFont typeface="Wingdings" panose="05000000000000000000" pitchFamily="2" charset="2"/>
              <a:buChar char="Ø"/>
            </a:pPr>
            <a:endParaRPr lang="en-US" sz="1400" dirty="0"/>
          </a:p>
          <a:p>
            <a:pPr marL="342900" lvl="0" indent="-342900">
              <a:lnSpc>
                <a:spcPct val="120000"/>
              </a:lnSpc>
              <a:spcBef>
                <a:spcPts val="600"/>
              </a:spcBef>
              <a:buClr>
                <a:schemeClr val="accent1">
                  <a:lumMod val="75000"/>
                </a:schemeClr>
              </a:buClr>
              <a:buFont typeface="Wingdings" panose="05000000000000000000" pitchFamily="2" charset="2"/>
              <a:buChar char="Ø"/>
            </a:pPr>
            <a:r>
              <a:rPr lang="en-US" sz="1600" dirty="0"/>
              <a:t>Catering for Special Meetings, Events and Staff Appreciation</a:t>
            </a:r>
          </a:p>
          <a:p>
            <a:pPr marL="742950" lvl="1" indent="-285750">
              <a:buClr>
                <a:schemeClr val="accent1">
                  <a:lumMod val="75000"/>
                </a:schemeClr>
              </a:buClr>
              <a:buFont typeface="Wingdings" panose="05000000000000000000" pitchFamily="2" charset="2"/>
              <a:buChar char="Ø"/>
            </a:pPr>
            <a:r>
              <a:rPr lang="en-US" sz="1600" dirty="0"/>
              <a:t>Meals must adhere to the approved per diem meal allowance rates. </a:t>
            </a:r>
          </a:p>
          <a:p>
            <a:pPr marL="742950" lvl="1" indent="-285750">
              <a:buClr>
                <a:schemeClr val="accent1">
                  <a:lumMod val="75000"/>
                </a:schemeClr>
              </a:buClr>
              <a:buFont typeface="Wingdings" panose="05000000000000000000" pitchFamily="2" charset="2"/>
              <a:buChar char="Ø"/>
            </a:pPr>
            <a:r>
              <a:rPr lang="en-US" sz="1600" dirty="0"/>
              <a:t>Per diem rates are inclusive of tips, delivery fees and taxes. </a:t>
            </a:r>
          </a:p>
          <a:p>
            <a:pPr marL="742950" lvl="1" indent="-285750">
              <a:buClr>
                <a:schemeClr val="accent1">
                  <a:lumMod val="75000"/>
                </a:schemeClr>
              </a:buClr>
              <a:buFont typeface="Wingdings" panose="05000000000000000000" pitchFamily="2" charset="2"/>
              <a:buChar char="Ø"/>
            </a:pPr>
            <a:r>
              <a:rPr lang="en-US" sz="1600" dirty="0"/>
              <a:t>Provide the full list of attendees that food was ordered for.</a:t>
            </a:r>
          </a:p>
          <a:p>
            <a:pPr marL="742950" lvl="1" indent="-285750">
              <a:buClr>
                <a:schemeClr val="accent1">
                  <a:lumMod val="75000"/>
                </a:schemeClr>
              </a:buClr>
              <a:buFont typeface="Wingdings" panose="05000000000000000000" pitchFamily="2" charset="2"/>
              <a:buChar char="Ø"/>
            </a:pPr>
            <a:r>
              <a:rPr lang="en-US" sz="1600" dirty="0"/>
              <a:t>If seeking reimbursement, vendor’s original receipt must be provided with proof of payment.</a:t>
            </a:r>
          </a:p>
          <a:p>
            <a:pPr marL="285750" indent="-285750">
              <a:buFont typeface="Arial" panose="020B0604020202020204" pitchFamily="34" charset="0"/>
              <a:buChar char="•"/>
            </a:pPr>
            <a:endParaRPr lang="en-US"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36468">
            <a:off x="7558669" y="272926"/>
            <a:ext cx="1161672" cy="1161672"/>
          </a:xfrm>
          <a:prstGeom prst="rect">
            <a:avLst/>
          </a:prstGeom>
        </p:spPr>
      </p:pic>
    </p:spTree>
    <p:extLst>
      <p:ext uri="{BB962C8B-B14F-4D97-AF65-F5344CB8AC3E}">
        <p14:creationId xmlns:p14="http://schemas.microsoft.com/office/powerpoint/2010/main" val="2811713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620000" cy="1020763"/>
          </a:xfrm>
        </p:spPr>
        <p:txBody>
          <a:bodyPr/>
          <a:lstStyle/>
          <a:p>
            <a:pPr algn="ctr"/>
            <a:r>
              <a:rPr lang="en-US" dirty="0" smtClean="0">
                <a:solidFill>
                  <a:schemeClr val="accent2">
                    <a:lumMod val="75000"/>
                  </a:schemeClr>
                </a:solidFill>
              </a:rPr>
              <a:t>Processing Credit Invoices</a:t>
            </a:r>
            <a:endParaRPr lang="en-US" dirty="0">
              <a:solidFill>
                <a:schemeClr val="accent2">
                  <a:lumMod val="75000"/>
                </a:schemeClr>
              </a:solidFill>
              <a:latin typeface="+mn-lt"/>
            </a:endParaRPr>
          </a:p>
        </p:txBody>
      </p:sp>
      <p:pic>
        <p:nvPicPr>
          <p:cNvPr id="4" name="Content Placeholder 3"/>
          <p:cNvPicPr>
            <a:picLocks noGrp="1" noChangeAspect="1"/>
          </p:cNvPicPr>
          <p:nvPr>
            <p:ph idx="1"/>
          </p:nvPr>
        </p:nvPicPr>
        <p:blipFill>
          <a:blip r:embed="rId3"/>
          <a:stretch>
            <a:fillRect/>
          </a:stretch>
        </p:blipFill>
        <p:spPr>
          <a:xfrm>
            <a:off x="1335887" y="1905000"/>
            <a:ext cx="5862626" cy="4316223"/>
          </a:xfrm>
          <a:prstGeom prst="rect">
            <a:avLst/>
          </a:prstGeom>
        </p:spPr>
      </p:pic>
      <p:sp>
        <p:nvSpPr>
          <p:cNvPr id="3" name="Slide Number Placeholder 2"/>
          <p:cNvSpPr>
            <a:spLocks noGrp="1"/>
          </p:cNvSpPr>
          <p:nvPr>
            <p:ph type="sldNum" sz="quarter" idx="12"/>
          </p:nvPr>
        </p:nvSpPr>
        <p:spPr>
          <a:xfrm>
            <a:off x="8534400" y="6406627"/>
            <a:ext cx="512638" cy="365125"/>
          </a:xfrm>
        </p:spPr>
        <p:txBody>
          <a:bodyPr/>
          <a:lstStyle/>
          <a:p>
            <a:fld id="{BC94B573-C9A4-4BCD-AE6A-8A3437B01920}" type="slidenum">
              <a:rPr lang="en-US" smtClean="0">
                <a:solidFill>
                  <a:schemeClr val="tx1"/>
                </a:solidFill>
              </a:rPr>
              <a:t>12</a:t>
            </a:fld>
            <a:endParaRPr lang="en-US" dirty="0">
              <a:solidFill>
                <a:schemeClr val="tx1"/>
              </a:solidFill>
            </a:endParaRPr>
          </a:p>
        </p:txBody>
      </p:sp>
      <p:sp>
        <p:nvSpPr>
          <p:cNvPr id="6" name="TextBox 5"/>
          <p:cNvSpPr txBox="1"/>
          <p:nvPr/>
        </p:nvSpPr>
        <p:spPr>
          <a:xfrm>
            <a:off x="914400" y="1048434"/>
            <a:ext cx="6705600" cy="646331"/>
          </a:xfrm>
          <a:prstGeom prst="rect">
            <a:avLst/>
          </a:prstGeom>
          <a:noFill/>
        </p:spPr>
        <p:txBody>
          <a:bodyPr wrap="square" rtlCol="0">
            <a:spAutoFit/>
          </a:bodyPr>
          <a:lstStyle/>
          <a:p>
            <a:pPr algn="ctr"/>
            <a:r>
              <a:rPr lang="en-US" dirty="0"/>
              <a:t>Enter them the same way you do a charge </a:t>
            </a:r>
            <a:r>
              <a:rPr lang="en-US" dirty="0" smtClean="0"/>
              <a:t>voucher; </a:t>
            </a:r>
            <a:r>
              <a:rPr lang="en-US" dirty="0"/>
              <a:t>just make sure </a:t>
            </a:r>
            <a:r>
              <a:rPr lang="en-US" dirty="0" smtClean="0"/>
              <a:t>the dollar </a:t>
            </a:r>
            <a:r>
              <a:rPr lang="en-US" dirty="0"/>
              <a:t>amount is </a:t>
            </a:r>
            <a:r>
              <a:rPr lang="en-US" dirty="0" smtClean="0"/>
              <a:t>entered as a negative</a:t>
            </a:r>
            <a:r>
              <a:rPr lang="en-US" dirty="0"/>
              <a:t>.</a:t>
            </a:r>
          </a:p>
        </p:txBody>
      </p:sp>
    </p:spTree>
    <p:extLst>
      <p:ext uri="{BB962C8B-B14F-4D97-AF65-F5344CB8AC3E}">
        <p14:creationId xmlns:p14="http://schemas.microsoft.com/office/powerpoint/2010/main" val="15379250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6347713" cy="1320800"/>
          </a:xfrm>
        </p:spPr>
        <p:txBody>
          <a:bodyPr/>
          <a:lstStyle/>
          <a:p>
            <a:pPr algn="ctr"/>
            <a:r>
              <a:rPr lang="en-US" dirty="0" smtClean="0">
                <a:solidFill>
                  <a:schemeClr val="accent2">
                    <a:lumMod val="75000"/>
                  </a:schemeClr>
                </a:solidFill>
              </a:rPr>
              <a:t>Duplicate Invoice </a:t>
            </a:r>
            <a:endParaRPr lang="en-US" dirty="0">
              <a:solidFill>
                <a:schemeClr val="accent2">
                  <a:lumMod val="75000"/>
                </a:schemeClr>
              </a:solidFill>
            </a:endParaRPr>
          </a:p>
        </p:txBody>
      </p:sp>
      <p:sp>
        <p:nvSpPr>
          <p:cNvPr id="3" name="Content Placeholder 2"/>
          <p:cNvSpPr>
            <a:spLocks noGrp="1"/>
          </p:cNvSpPr>
          <p:nvPr>
            <p:ph idx="1"/>
          </p:nvPr>
        </p:nvSpPr>
        <p:spPr>
          <a:xfrm>
            <a:off x="304800" y="1066800"/>
            <a:ext cx="7620000" cy="3880773"/>
          </a:xfrm>
        </p:spPr>
        <p:txBody>
          <a:bodyPr>
            <a:noAutofit/>
          </a:bodyPr>
          <a:lstStyle/>
          <a:p>
            <a:pPr marL="0" indent="0">
              <a:buNone/>
            </a:pPr>
            <a:r>
              <a:rPr lang="en-US" sz="1400" dirty="0" smtClean="0"/>
              <a:t>When entering your invoices, you might get a Warning:</a:t>
            </a:r>
          </a:p>
          <a:p>
            <a:pPr marL="0" indent="0">
              <a:buNone/>
            </a:pPr>
            <a:r>
              <a:rPr lang="en-US" sz="1400" i="1" dirty="0" smtClean="0">
                <a:solidFill>
                  <a:srgbClr val="FF0000"/>
                </a:solidFill>
              </a:rPr>
              <a:t>	e.g. “Warning-Duplicate invoice detected.  See voucher 0017931 for Business Unit MDJUD. Voucher can be saved and posted.” Please verify whether or not this is a duplicate voucher. </a:t>
            </a:r>
          </a:p>
          <a:p>
            <a:pPr marL="400050" lvl="0" indent="-285750">
              <a:buFont typeface="Wingdings" panose="05000000000000000000" pitchFamily="2" charset="2"/>
              <a:buChar char="Ø"/>
            </a:pPr>
            <a:r>
              <a:rPr lang="en-US" sz="1400" dirty="0" smtClean="0"/>
              <a:t>If </a:t>
            </a:r>
            <a:r>
              <a:rPr lang="en-US" sz="1400" dirty="0"/>
              <a:t>after your review of the previous </a:t>
            </a:r>
            <a:r>
              <a:rPr lang="en-US" sz="1400" dirty="0" smtClean="0"/>
              <a:t>voucher cited, </a:t>
            </a:r>
            <a:r>
              <a:rPr lang="en-US" sz="1400" dirty="0"/>
              <a:t>you determine that the current voucher is a duplicate, </a:t>
            </a:r>
            <a:r>
              <a:rPr lang="en-US" sz="1400" dirty="0">
                <a:solidFill>
                  <a:srgbClr val="FF0000"/>
                </a:solidFill>
              </a:rPr>
              <a:t>and you have not saved the voucher, </a:t>
            </a:r>
            <a:r>
              <a:rPr lang="en-US" sz="1400" dirty="0"/>
              <a:t>then you should select cancel.  This will put you back into your current voucher page.  From here, you should navigate to home.  The system will then provide a second message stating that you have unsaved data.  You should select cancel.  The system will exit from your current voucher without saving the document or creating a new voucher number.   </a:t>
            </a:r>
            <a:endParaRPr lang="en-US" sz="1400" dirty="0" smtClean="0"/>
          </a:p>
          <a:p>
            <a:pPr marL="114300" lvl="0" indent="0">
              <a:buNone/>
            </a:pPr>
            <a:endParaRPr lang="en-US" sz="1400" dirty="0"/>
          </a:p>
          <a:p>
            <a:pPr marL="400050" indent="-285750">
              <a:buFont typeface="Wingdings" panose="05000000000000000000" pitchFamily="2" charset="2"/>
              <a:buChar char="Ø"/>
            </a:pPr>
            <a:r>
              <a:rPr lang="en-US" sz="1400" dirty="0" smtClean="0"/>
              <a:t>If after review of the previous voucher cited, you determine that the current voucher is a duplicate, </a:t>
            </a:r>
            <a:r>
              <a:rPr lang="en-US" sz="1400" dirty="0" smtClean="0">
                <a:solidFill>
                  <a:srgbClr val="FF0000"/>
                </a:solidFill>
              </a:rPr>
              <a:t>and you have saved the voucher</a:t>
            </a:r>
            <a:r>
              <a:rPr lang="en-US" sz="1400" dirty="0" smtClean="0"/>
              <a:t>, you can re-use (recycle) this voucher for another invoice. Make all necessary changes to match the new invoice that you are going to process, i.e. Vendor #, PCA, Amount, Invoice Date and Number, and attachment.  </a:t>
            </a:r>
            <a:r>
              <a:rPr lang="en-US" sz="1400" dirty="0" smtClean="0"/>
              <a:t>Do </a:t>
            </a:r>
            <a:r>
              <a:rPr lang="en-US" sz="1400" dirty="0" smtClean="0"/>
              <a:t>not forward the invoice for approval until you have changed the voucher to the information on your new invoice.  </a:t>
            </a:r>
            <a:endParaRPr lang="en-US" sz="1400" dirty="0"/>
          </a:p>
        </p:txBody>
      </p:sp>
      <p:sp>
        <p:nvSpPr>
          <p:cNvPr id="4" name="Slide Number Placeholder 3"/>
          <p:cNvSpPr>
            <a:spLocks noGrp="1"/>
          </p:cNvSpPr>
          <p:nvPr>
            <p:ph type="sldNum" sz="quarter" idx="12"/>
          </p:nvPr>
        </p:nvSpPr>
        <p:spPr>
          <a:xfrm>
            <a:off x="8382000" y="6395373"/>
            <a:ext cx="512638" cy="365125"/>
          </a:xfrm>
        </p:spPr>
        <p:txBody>
          <a:bodyPr/>
          <a:lstStyle/>
          <a:p>
            <a:fld id="{BC94B573-C9A4-4BCD-AE6A-8A3437B01920}" type="slidenum">
              <a:rPr lang="en-US" smtClean="0">
                <a:solidFill>
                  <a:schemeClr val="tx1"/>
                </a:solidFill>
              </a:rPr>
              <a:t>13</a:t>
            </a:fld>
            <a:endParaRPr lang="en-US" dirty="0">
              <a:solidFill>
                <a:schemeClr val="tx1"/>
              </a:solidFill>
            </a:endParaRPr>
          </a:p>
        </p:txBody>
      </p:sp>
    </p:spTree>
    <p:extLst>
      <p:ext uri="{BB962C8B-B14F-4D97-AF65-F5344CB8AC3E}">
        <p14:creationId xmlns:p14="http://schemas.microsoft.com/office/powerpoint/2010/main" val="3777988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686" y="108167"/>
            <a:ext cx="7620000" cy="1143000"/>
          </a:xfrm>
        </p:spPr>
        <p:txBody>
          <a:bodyPr vert="horz" lIns="91440" tIns="45720" rIns="91440" bIns="45720" rtlCol="0" anchor="t">
            <a:normAutofit/>
          </a:bodyPr>
          <a:lstStyle/>
          <a:p>
            <a:pPr algn="ctr"/>
            <a:r>
              <a:rPr lang="en-US" dirty="0">
                <a:solidFill>
                  <a:schemeClr val="accent2">
                    <a:lumMod val="75000"/>
                  </a:schemeClr>
                </a:solidFill>
              </a:rPr>
              <a:t>Double Check your Voucher</a:t>
            </a:r>
          </a:p>
        </p:txBody>
      </p:sp>
      <p:sp>
        <p:nvSpPr>
          <p:cNvPr id="3" name="Slide Number Placeholder 2"/>
          <p:cNvSpPr>
            <a:spLocks noGrp="1"/>
          </p:cNvSpPr>
          <p:nvPr>
            <p:ph type="sldNum" sz="quarter" idx="12"/>
          </p:nvPr>
        </p:nvSpPr>
        <p:spPr>
          <a:xfrm>
            <a:off x="8449371" y="6324600"/>
            <a:ext cx="512638" cy="365125"/>
          </a:xfrm>
        </p:spPr>
        <p:txBody>
          <a:bodyPr/>
          <a:lstStyle/>
          <a:p>
            <a:fld id="{BC94B573-C9A4-4BCD-AE6A-8A3437B01920}" type="slidenum">
              <a:rPr lang="en-US" smtClean="0">
                <a:solidFill>
                  <a:schemeClr val="tx1"/>
                </a:solidFill>
              </a:rPr>
              <a:t>14</a:t>
            </a:fld>
            <a:endParaRPr lang="en-US" dirty="0">
              <a:solidFill>
                <a:schemeClr val="tx1"/>
              </a:solidFill>
            </a:endParaRPr>
          </a:p>
        </p:txBody>
      </p:sp>
      <p:sp>
        <p:nvSpPr>
          <p:cNvPr id="9" name="TextBox 8"/>
          <p:cNvSpPr txBox="1"/>
          <p:nvPr/>
        </p:nvSpPr>
        <p:spPr>
          <a:xfrm>
            <a:off x="1219200" y="862236"/>
            <a:ext cx="4876800" cy="369332"/>
          </a:xfrm>
          <a:prstGeom prst="rect">
            <a:avLst/>
          </a:prstGeom>
          <a:noFill/>
        </p:spPr>
        <p:txBody>
          <a:bodyPr wrap="square" rtlCol="0">
            <a:spAutoFit/>
          </a:bodyPr>
          <a:lstStyle/>
          <a:p>
            <a:pPr algn="ctr"/>
            <a:r>
              <a:rPr lang="en-US" dirty="0" smtClean="0"/>
              <a:t>The circled sections should be verified.</a:t>
            </a:r>
            <a:endParaRPr lang="en-US" dirty="0"/>
          </a:p>
        </p:txBody>
      </p:sp>
      <p:sp>
        <p:nvSpPr>
          <p:cNvPr id="8" name="Content Placeholder 2"/>
          <p:cNvSpPr txBox="1">
            <a:spLocks/>
          </p:cNvSpPr>
          <p:nvPr/>
        </p:nvSpPr>
        <p:spPr>
          <a:xfrm>
            <a:off x="152400" y="1622334"/>
            <a:ext cx="3200400" cy="4482990"/>
          </a:xfrm>
          <a:prstGeom prst="rect">
            <a:avLst/>
          </a:prstGeom>
        </p:spPr>
        <p:txBody>
          <a:bodyPr vert="horz" lIns="91440" tIns="45720" rIns="91440" bIns="45720" rtlCol="0">
            <a:normAutofit lnSpcReduction="10000"/>
          </a:bodyPr>
          <a:lst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114300" indent="0">
              <a:lnSpc>
                <a:spcPct val="100000"/>
              </a:lnSpc>
              <a:spcBef>
                <a:spcPts val="0"/>
              </a:spcBef>
              <a:buNone/>
            </a:pPr>
            <a:r>
              <a:rPr lang="en-US" b="1" dirty="0" smtClean="0">
                <a:solidFill>
                  <a:schemeClr val="accent2">
                    <a:lumMod val="75000"/>
                  </a:schemeClr>
                </a:solidFill>
              </a:rPr>
              <a:t>Voucher statuses if completed correctly:</a:t>
            </a:r>
          </a:p>
          <a:p>
            <a:pPr marL="114300" indent="0">
              <a:lnSpc>
                <a:spcPct val="100000"/>
              </a:lnSpc>
              <a:spcBef>
                <a:spcPts val="0"/>
              </a:spcBef>
              <a:buNone/>
            </a:pPr>
            <a:endParaRPr lang="en-US" sz="900" dirty="0" smtClean="0">
              <a:solidFill>
                <a:srgbClr val="00B0F0"/>
              </a:solidFill>
            </a:endParaRPr>
          </a:p>
          <a:p>
            <a:pPr marL="114300" indent="0">
              <a:lnSpc>
                <a:spcPct val="100000"/>
              </a:lnSpc>
              <a:spcBef>
                <a:spcPts val="0"/>
              </a:spcBef>
              <a:buNone/>
            </a:pPr>
            <a:r>
              <a:rPr lang="en-US" dirty="0" smtClean="0">
                <a:solidFill>
                  <a:schemeClr val="tx1"/>
                </a:solidFill>
              </a:rPr>
              <a:t>Match Status: </a:t>
            </a:r>
          </a:p>
          <a:p>
            <a:pPr marL="114300" indent="0">
              <a:lnSpc>
                <a:spcPct val="100000"/>
              </a:lnSpc>
              <a:spcBef>
                <a:spcPts val="0"/>
              </a:spcBef>
              <a:buNone/>
            </a:pPr>
            <a:r>
              <a:rPr lang="en-US" dirty="0" smtClean="0">
                <a:solidFill>
                  <a:schemeClr val="accent2">
                    <a:lumMod val="75000"/>
                  </a:schemeClr>
                </a:solidFill>
              </a:rPr>
              <a:t>No Match-</a:t>
            </a:r>
            <a:r>
              <a:rPr lang="en-US" i="1" dirty="0" smtClean="0">
                <a:solidFill>
                  <a:schemeClr val="accent2">
                    <a:lumMod val="75000"/>
                  </a:schemeClr>
                </a:solidFill>
              </a:rPr>
              <a:t>non PO voucher</a:t>
            </a:r>
          </a:p>
          <a:p>
            <a:pPr marL="114300" indent="0">
              <a:lnSpc>
                <a:spcPct val="100000"/>
              </a:lnSpc>
              <a:spcBef>
                <a:spcPts val="0"/>
              </a:spcBef>
              <a:buNone/>
            </a:pPr>
            <a:r>
              <a:rPr lang="en-US" dirty="0" smtClean="0">
                <a:solidFill>
                  <a:schemeClr val="accent2">
                    <a:lumMod val="75000"/>
                  </a:schemeClr>
                </a:solidFill>
              </a:rPr>
              <a:t>Matched-</a:t>
            </a:r>
            <a:r>
              <a:rPr lang="en-US" i="1" dirty="0" smtClean="0">
                <a:solidFill>
                  <a:schemeClr val="accent2">
                    <a:lumMod val="75000"/>
                  </a:schemeClr>
                </a:solidFill>
              </a:rPr>
              <a:t>PO voucher</a:t>
            </a:r>
          </a:p>
          <a:p>
            <a:pPr marL="114300" indent="0">
              <a:lnSpc>
                <a:spcPct val="100000"/>
              </a:lnSpc>
              <a:spcBef>
                <a:spcPts val="0"/>
              </a:spcBef>
              <a:buNone/>
            </a:pPr>
            <a:endParaRPr lang="en-US" sz="1200" dirty="0"/>
          </a:p>
          <a:p>
            <a:pPr marL="114300" indent="0">
              <a:lnSpc>
                <a:spcPct val="100000"/>
              </a:lnSpc>
              <a:spcBef>
                <a:spcPts val="0"/>
              </a:spcBef>
              <a:buNone/>
            </a:pPr>
            <a:r>
              <a:rPr lang="en-US" dirty="0" smtClean="0">
                <a:solidFill>
                  <a:schemeClr val="tx1"/>
                </a:solidFill>
              </a:rPr>
              <a:t>Approval Status:</a:t>
            </a:r>
          </a:p>
          <a:p>
            <a:pPr marL="114300" indent="0">
              <a:lnSpc>
                <a:spcPct val="100000"/>
              </a:lnSpc>
              <a:spcBef>
                <a:spcPts val="0"/>
              </a:spcBef>
              <a:buNone/>
            </a:pPr>
            <a:r>
              <a:rPr lang="en-US" dirty="0">
                <a:solidFill>
                  <a:schemeClr val="accent2">
                    <a:lumMod val="75000"/>
                  </a:schemeClr>
                </a:solidFill>
              </a:rPr>
              <a:t>Pending-</a:t>
            </a:r>
            <a:r>
              <a:rPr lang="en-US" i="1" dirty="0">
                <a:solidFill>
                  <a:schemeClr val="accent2">
                    <a:lumMod val="75000"/>
                  </a:schemeClr>
                </a:solidFill>
              </a:rPr>
              <a:t>Submitted for Approval</a:t>
            </a:r>
          </a:p>
          <a:p>
            <a:pPr marL="114300" indent="0">
              <a:lnSpc>
                <a:spcPct val="100000"/>
              </a:lnSpc>
              <a:spcBef>
                <a:spcPts val="0"/>
              </a:spcBef>
              <a:buNone/>
            </a:pPr>
            <a:r>
              <a:rPr lang="en-US" dirty="0" smtClean="0">
                <a:solidFill>
                  <a:schemeClr val="accent2">
                    <a:lumMod val="75000"/>
                  </a:schemeClr>
                </a:solidFill>
              </a:rPr>
              <a:t>Approved-</a:t>
            </a:r>
            <a:r>
              <a:rPr lang="en-US" i="1" dirty="0" smtClean="0">
                <a:solidFill>
                  <a:schemeClr val="accent2">
                    <a:lumMod val="75000"/>
                  </a:schemeClr>
                </a:solidFill>
              </a:rPr>
              <a:t>Approval is complete</a:t>
            </a:r>
          </a:p>
          <a:p>
            <a:pPr marL="114300" indent="0">
              <a:lnSpc>
                <a:spcPct val="100000"/>
              </a:lnSpc>
              <a:spcBef>
                <a:spcPts val="0"/>
              </a:spcBef>
              <a:buNone/>
            </a:pPr>
            <a:endParaRPr lang="en-US" sz="1600" i="1" dirty="0"/>
          </a:p>
          <a:p>
            <a:pPr marL="114300" indent="0">
              <a:lnSpc>
                <a:spcPct val="100000"/>
              </a:lnSpc>
              <a:spcBef>
                <a:spcPts val="0"/>
              </a:spcBef>
              <a:buNone/>
            </a:pPr>
            <a:r>
              <a:rPr lang="en-US" dirty="0" smtClean="0">
                <a:solidFill>
                  <a:schemeClr val="tx1"/>
                </a:solidFill>
              </a:rPr>
              <a:t>Budget Status, Budget Misc Status</a:t>
            </a:r>
          </a:p>
          <a:p>
            <a:pPr marL="114300" indent="0">
              <a:lnSpc>
                <a:spcPct val="100000"/>
              </a:lnSpc>
              <a:spcBef>
                <a:spcPts val="0"/>
              </a:spcBef>
              <a:buNone/>
            </a:pPr>
            <a:r>
              <a:rPr lang="en-US" dirty="0">
                <a:solidFill>
                  <a:schemeClr val="accent2">
                    <a:lumMod val="75000"/>
                  </a:schemeClr>
                </a:solidFill>
              </a:rPr>
              <a:t>All Valid</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9502" y="150899"/>
            <a:ext cx="1412507" cy="751818"/>
          </a:xfrm>
          <a:prstGeom prst="rect">
            <a:avLst/>
          </a:prstGeom>
        </p:spPr>
      </p:pic>
      <p:sp>
        <p:nvSpPr>
          <p:cNvPr id="6" name="Rectangle 5"/>
          <p:cNvSpPr/>
          <p:nvPr/>
        </p:nvSpPr>
        <p:spPr>
          <a:xfrm flipV="1">
            <a:off x="6301485" y="3832303"/>
            <a:ext cx="708915" cy="8935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Rectangle 6"/>
          <p:cNvSpPr/>
          <p:nvPr/>
        </p:nvSpPr>
        <p:spPr>
          <a:xfrm>
            <a:off x="6278879" y="4114800"/>
            <a:ext cx="678435" cy="9182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nvGrpSpPr>
          <p:cNvPr id="10" name="Group 9"/>
          <p:cNvGrpSpPr/>
          <p:nvPr/>
        </p:nvGrpSpPr>
        <p:grpSpPr>
          <a:xfrm>
            <a:off x="3229991" y="1377102"/>
            <a:ext cx="5732018" cy="4473113"/>
            <a:chOff x="1141412" y="1162363"/>
            <a:chExt cx="8210550" cy="4562475"/>
          </a:xfrm>
        </p:grpSpPr>
        <p:pic>
          <p:nvPicPr>
            <p:cNvPr id="13" name="Picture 12"/>
            <p:cNvPicPr>
              <a:picLocks noChangeAspect="1"/>
            </p:cNvPicPr>
            <p:nvPr/>
          </p:nvPicPr>
          <p:blipFill>
            <a:blip r:embed="rId4"/>
            <a:stretch>
              <a:fillRect/>
            </a:stretch>
          </p:blipFill>
          <p:spPr>
            <a:xfrm>
              <a:off x="1141412" y="1162363"/>
              <a:ext cx="8210550" cy="4562475"/>
            </a:xfrm>
            <a:prstGeom prst="rect">
              <a:avLst/>
            </a:prstGeom>
          </p:spPr>
        </p:pic>
        <p:sp>
          <p:nvSpPr>
            <p:cNvPr id="14" name="Rectangle 13"/>
            <p:cNvSpPr/>
            <p:nvPr/>
          </p:nvSpPr>
          <p:spPr>
            <a:xfrm>
              <a:off x="6018212" y="3733800"/>
              <a:ext cx="1066800" cy="152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6018212" y="4114800"/>
              <a:ext cx="1066800" cy="152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2284412" y="3048000"/>
              <a:ext cx="6858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2284412" y="4440744"/>
              <a:ext cx="487363" cy="2074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2284412" y="3993381"/>
              <a:ext cx="517526" cy="27381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Oval 4"/>
          <p:cNvSpPr/>
          <p:nvPr/>
        </p:nvSpPr>
        <p:spPr>
          <a:xfrm>
            <a:off x="4027952" y="3449929"/>
            <a:ext cx="478776" cy="1637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812612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72347"/>
            <a:ext cx="6347713" cy="1320800"/>
          </a:xfrm>
        </p:spPr>
        <p:txBody>
          <a:bodyPr/>
          <a:lstStyle/>
          <a:p>
            <a:pPr algn="ctr"/>
            <a:r>
              <a:rPr lang="en-US" dirty="0" smtClean="0">
                <a:solidFill>
                  <a:schemeClr val="accent2">
                    <a:lumMod val="75000"/>
                  </a:schemeClr>
                </a:solidFill>
              </a:rPr>
              <a:t>Double check your Voucher</a:t>
            </a:r>
            <a:endParaRPr lang="en-US" dirty="0">
              <a:solidFill>
                <a:schemeClr val="accent2">
                  <a:lumMod val="75000"/>
                </a:schemeClr>
              </a:solidFill>
            </a:endParaRPr>
          </a:p>
        </p:txBody>
      </p:sp>
      <p:sp>
        <p:nvSpPr>
          <p:cNvPr id="3" name="Content Placeholder 2"/>
          <p:cNvSpPr>
            <a:spLocks noGrp="1"/>
          </p:cNvSpPr>
          <p:nvPr>
            <p:ph idx="1"/>
          </p:nvPr>
        </p:nvSpPr>
        <p:spPr>
          <a:xfrm>
            <a:off x="609598" y="1676400"/>
            <a:ext cx="7010402" cy="4343400"/>
          </a:xfrm>
        </p:spPr>
        <p:txBody>
          <a:bodyPr>
            <a:noAutofit/>
          </a:bodyPr>
          <a:lstStyle/>
          <a:p>
            <a:pPr marL="114300" indent="0">
              <a:lnSpc>
                <a:spcPct val="100000"/>
              </a:lnSpc>
              <a:spcBef>
                <a:spcPts val="0"/>
              </a:spcBef>
              <a:buNone/>
            </a:pPr>
            <a:r>
              <a:rPr lang="en-US" sz="2000" b="1" dirty="0">
                <a:solidFill>
                  <a:srgbClr val="FF0000"/>
                </a:solidFill>
              </a:rPr>
              <a:t>Incorrect statuses for a voucher that indicate further action is required:</a:t>
            </a:r>
          </a:p>
          <a:p>
            <a:pPr marL="114300" indent="0">
              <a:lnSpc>
                <a:spcPct val="100000"/>
              </a:lnSpc>
              <a:spcBef>
                <a:spcPts val="0"/>
              </a:spcBef>
              <a:buNone/>
            </a:pPr>
            <a:endParaRPr lang="en-US" sz="1000" dirty="0">
              <a:solidFill>
                <a:srgbClr val="00B0F0"/>
              </a:solidFill>
            </a:endParaRPr>
          </a:p>
          <a:p>
            <a:pPr marL="114300" indent="0">
              <a:lnSpc>
                <a:spcPct val="100000"/>
              </a:lnSpc>
              <a:spcBef>
                <a:spcPts val="0"/>
              </a:spcBef>
              <a:buNone/>
            </a:pPr>
            <a:r>
              <a:rPr lang="en-US" sz="2000" dirty="0">
                <a:solidFill>
                  <a:schemeClr val="tx1"/>
                </a:solidFill>
              </a:rPr>
              <a:t>Match Status: </a:t>
            </a:r>
          </a:p>
          <a:p>
            <a:pPr marL="114300" indent="0">
              <a:lnSpc>
                <a:spcPct val="100000"/>
              </a:lnSpc>
              <a:spcBef>
                <a:spcPts val="0"/>
              </a:spcBef>
              <a:buNone/>
            </a:pPr>
            <a:r>
              <a:rPr lang="en-US" sz="2000" dirty="0">
                <a:solidFill>
                  <a:srgbClr val="FF0000"/>
                </a:solidFill>
              </a:rPr>
              <a:t>Ready</a:t>
            </a:r>
            <a:r>
              <a:rPr lang="en-US" sz="2000" dirty="0"/>
              <a:t>-</a:t>
            </a:r>
            <a:r>
              <a:rPr lang="en-US" sz="2000" i="1" dirty="0"/>
              <a:t>Matching has not been run</a:t>
            </a:r>
          </a:p>
          <a:p>
            <a:pPr marL="114300" indent="0">
              <a:lnSpc>
                <a:spcPct val="100000"/>
              </a:lnSpc>
              <a:spcBef>
                <a:spcPts val="0"/>
              </a:spcBef>
              <a:buNone/>
            </a:pPr>
            <a:r>
              <a:rPr lang="en-US" sz="2000" dirty="0">
                <a:solidFill>
                  <a:srgbClr val="FF0000"/>
                </a:solidFill>
              </a:rPr>
              <a:t>Exceptions</a:t>
            </a:r>
            <a:r>
              <a:rPr lang="en-US" sz="2000" dirty="0"/>
              <a:t>-</a:t>
            </a:r>
            <a:r>
              <a:rPr lang="en-US" sz="2000" i="1" dirty="0"/>
              <a:t>PO is not matched </a:t>
            </a:r>
            <a:r>
              <a:rPr lang="en-US" sz="2000" i="1" dirty="0" smtClean="0"/>
              <a:t>successfully to </a:t>
            </a:r>
            <a:r>
              <a:rPr lang="en-US" sz="2000" i="1" dirty="0"/>
              <a:t>the voucher</a:t>
            </a:r>
          </a:p>
          <a:p>
            <a:pPr marL="114300" indent="0">
              <a:lnSpc>
                <a:spcPct val="100000"/>
              </a:lnSpc>
              <a:spcBef>
                <a:spcPts val="0"/>
              </a:spcBef>
              <a:buNone/>
            </a:pPr>
            <a:endParaRPr lang="en-US" sz="1400" dirty="0"/>
          </a:p>
          <a:p>
            <a:pPr marL="114300" indent="0">
              <a:lnSpc>
                <a:spcPct val="100000"/>
              </a:lnSpc>
              <a:spcBef>
                <a:spcPts val="0"/>
              </a:spcBef>
              <a:buNone/>
            </a:pPr>
            <a:r>
              <a:rPr lang="en-US" sz="2000" dirty="0">
                <a:solidFill>
                  <a:schemeClr val="tx1"/>
                </a:solidFill>
              </a:rPr>
              <a:t>Approval Status:</a:t>
            </a:r>
          </a:p>
          <a:p>
            <a:pPr marL="114300" indent="0">
              <a:lnSpc>
                <a:spcPct val="100000"/>
              </a:lnSpc>
              <a:spcBef>
                <a:spcPts val="0"/>
              </a:spcBef>
              <a:buNone/>
            </a:pPr>
            <a:r>
              <a:rPr lang="en-US" sz="2000" dirty="0">
                <a:solidFill>
                  <a:srgbClr val="FF0000"/>
                </a:solidFill>
              </a:rPr>
              <a:t>Not Submitted</a:t>
            </a:r>
            <a:r>
              <a:rPr lang="en-US" sz="2000" dirty="0"/>
              <a:t>-</a:t>
            </a:r>
            <a:r>
              <a:rPr lang="en-US" sz="2000" i="1" dirty="0"/>
              <a:t>Has not been submitted for approval</a:t>
            </a:r>
          </a:p>
          <a:p>
            <a:pPr marL="114300" indent="0">
              <a:lnSpc>
                <a:spcPct val="100000"/>
              </a:lnSpc>
              <a:spcBef>
                <a:spcPts val="0"/>
              </a:spcBef>
              <a:buNone/>
            </a:pPr>
            <a:r>
              <a:rPr lang="en-US" sz="2000" dirty="0">
                <a:solidFill>
                  <a:srgbClr val="FF0000"/>
                </a:solidFill>
              </a:rPr>
              <a:t>Denied</a:t>
            </a:r>
            <a:r>
              <a:rPr lang="en-US" sz="2000" dirty="0"/>
              <a:t>-</a:t>
            </a:r>
            <a:r>
              <a:rPr lang="en-US" sz="2000" i="1" dirty="0"/>
              <a:t>Approval was denied</a:t>
            </a:r>
          </a:p>
          <a:p>
            <a:pPr marL="114300" indent="0">
              <a:lnSpc>
                <a:spcPct val="100000"/>
              </a:lnSpc>
              <a:spcBef>
                <a:spcPts val="0"/>
              </a:spcBef>
              <a:buNone/>
            </a:pPr>
            <a:endParaRPr lang="en-US" i="1" dirty="0"/>
          </a:p>
          <a:p>
            <a:pPr marL="114300" indent="0">
              <a:lnSpc>
                <a:spcPct val="100000"/>
              </a:lnSpc>
              <a:spcBef>
                <a:spcPts val="0"/>
              </a:spcBef>
              <a:buNone/>
            </a:pPr>
            <a:r>
              <a:rPr lang="en-US" sz="2000" dirty="0" smtClean="0">
                <a:solidFill>
                  <a:schemeClr val="tx1"/>
                </a:solidFill>
              </a:rPr>
              <a:t>Budget </a:t>
            </a:r>
            <a:r>
              <a:rPr lang="en-US" sz="2000" dirty="0">
                <a:solidFill>
                  <a:schemeClr val="tx1"/>
                </a:solidFill>
              </a:rPr>
              <a:t>Status, Budget Misc Status</a:t>
            </a:r>
          </a:p>
          <a:p>
            <a:pPr marL="114300" indent="0">
              <a:lnSpc>
                <a:spcPct val="100000"/>
              </a:lnSpc>
              <a:spcBef>
                <a:spcPts val="0"/>
              </a:spcBef>
              <a:buNone/>
            </a:pPr>
            <a:r>
              <a:rPr lang="en-US" sz="2000" dirty="0">
                <a:solidFill>
                  <a:srgbClr val="FF0000"/>
                </a:solidFill>
              </a:rPr>
              <a:t>Not Checked</a:t>
            </a:r>
            <a:r>
              <a:rPr lang="en-US" sz="2000" dirty="0"/>
              <a:t>-</a:t>
            </a:r>
            <a:r>
              <a:rPr lang="en-US" sz="2000" i="1" dirty="0"/>
              <a:t>Budget checking has not been run</a:t>
            </a:r>
          </a:p>
          <a:p>
            <a:pPr marL="114300" indent="0">
              <a:lnSpc>
                <a:spcPct val="100000"/>
              </a:lnSpc>
              <a:spcBef>
                <a:spcPts val="0"/>
              </a:spcBef>
              <a:buNone/>
            </a:pPr>
            <a:r>
              <a:rPr lang="en-US" sz="2000" dirty="0">
                <a:solidFill>
                  <a:srgbClr val="FF0000"/>
                </a:solidFill>
              </a:rPr>
              <a:t>Error</a:t>
            </a:r>
            <a:r>
              <a:rPr lang="en-US" sz="2000" dirty="0"/>
              <a:t>-</a:t>
            </a:r>
            <a:r>
              <a:rPr lang="en-US" sz="2000" i="1" dirty="0"/>
              <a:t>Budget error has occurred</a:t>
            </a:r>
            <a:endParaRPr lang="en-US" sz="2000" dirty="0"/>
          </a:p>
          <a:p>
            <a:endParaRPr lang="en-US" sz="2000" dirty="0"/>
          </a:p>
        </p:txBody>
      </p:sp>
      <p:sp>
        <p:nvSpPr>
          <p:cNvPr id="4" name="Slide Number Placeholder 3"/>
          <p:cNvSpPr>
            <a:spLocks noGrp="1"/>
          </p:cNvSpPr>
          <p:nvPr>
            <p:ph type="sldNum" sz="quarter" idx="12"/>
          </p:nvPr>
        </p:nvSpPr>
        <p:spPr>
          <a:xfrm>
            <a:off x="8458200" y="6400800"/>
            <a:ext cx="512638" cy="365125"/>
          </a:xfrm>
        </p:spPr>
        <p:txBody>
          <a:bodyPr/>
          <a:lstStyle/>
          <a:p>
            <a:fld id="{BC94B573-C9A4-4BCD-AE6A-8A3437B01920}" type="slidenum">
              <a:rPr lang="en-US" smtClean="0">
                <a:solidFill>
                  <a:schemeClr val="tx1"/>
                </a:solidFill>
              </a:rPr>
              <a:t>15</a:t>
            </a:fld>
            <a:endParaRPr lang="en-US" dirty="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9202" y="228600"/>
            <a:ext cx="1431636" cy="762000"/>
          </a:xfrm>
          <a:prstGeom prst="rect">
            <a:avLst/>
          </a:prstGeom>
        </p:spPr>
      </p:pic>
    </p:spTree>
    <p:extLst>
      <p:ext uri="{BB962C8B-B14F-4D97-AF65-F5344CB8AC3E}">
        <p14:creationId xmlns:p14="http://schemas.microsoft.com/office/powerpoint/2010/main" val="1836242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610" y="220191"/>
            <a:ext cx="6631127" cy="685979"/>
          </a:xfrm>
        </p:spPr>
        <p:txBody>
          <a:bodyPr>
            <a:noAutofit/>
          </a:bodyPr>
          <a:lstStyle/>
          <a:p>
            <a:pPr algn="ctr"/>
            <a:r>
              <a:rPr lang="en-US" sz="3600" dirty="0" smtClean="0">
                <a:solidFill>
                  <a:schemeClr val="accent2">
                    <a:lumMod val="75000"/>
                  </a:schemeClr>
                </a:solidFill>
                <a:latin typeface="+mj-lt"/>
                <a:ea typeface="+mj-ea"/>
                <a:cs typeface="+mj-cs"/>
              </a:rPr>
              <a:t>Did you Submit for Approval:</a:t>
            </a:r>
            <a:endParaRPr lang="en-US" sz="3600" dirty="0">
              <a:solidFill>
                <a:schemeClr val="accent2">
                  <a:lumMod val="75000"/>
                </a:schemeClr>
              </a:solidFill>
              <a:latin typeface="+mj-lt"/>
              <a:ea typeface="+mj-ea"/>
              <a:cs typeface="+mj-cs"/>
            </a:endParaRPr>
          </a:p>
          <a:p>
            <a:pPr algn="ctr"/>
            <a:r>
              <a:rPr lang="en-US" sz="1600" dirty="0">
                <a:solidFill>
                  <a:schemeClr val="accent2">
                    <a:lumMod val="75000"/>
                  </a:schemeClr>
                </a:solidFill>
                <a:latin typeface="+mj-lt"/>
                <a:ea typeface="+mj-ea"/>
                <a:cs typeface="+mj-cs"/>
              </a:rPr>
              <a:t>Verify that you have submitted the voucher for approval.  This button will only display after a successful budget status has been reached.</a:t>
            </a:r>
          </a:p>
        </p:txBody>
      </p:sp>
      <p:sp>
        <p:nvSpPr>
          <p:cNvPr id="4" name="Slide Number Placeholder 3"/>
          <p:cNvSpPr>
            <a:spLocks noGrp="1"/>
          </p:cNvSpPr>
          <p:nvPr>
            <p:ph type="sldNum" sz="quarter" idx="12"/>
          </p:nvPr>
        </p:nvSpPr>
        <p:spPr>
          <a:xfrm>
            <a:off x="8458200" y="6324600"/>
            <a:ext cx="512638" cy="365125"/>
          </a:xfrm>
        </p:spPr>
        <p:txBody>
          <a:bodyPr/>
          <a:lstStyle/>
          <a:p>
            <a:fld id="{E5137D0E-4A4F-4307-8994-C1891D747D59}" type="slidenum">
              <a:rPr lang="en-US" sz="1050">
                <a:solidFill>
                  <a:schemeClr val="tx1"/>
                </a:solidFill>
              </a:rPr>
              <a:t>16</a:t>
            </a:fld>
            <a:endParaRPr lang="en-US" sz="1050" dirty="0">
              <a:solidFill>
                <a:schemeClr val="tx1"/>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518885"/>
            <a:ext cx="1022338" cy="1018580"/>
          </a:xfrm>
          <a:prstGeom prst="rect">
            <a:avLst/>
          </a:prstGeom>
        </p:spPr>
      </p:pic>
      <p:pic>
        <p:nvPicPr>
          <p:cNvPr id="8" name="Picture 7"/>
          <p:cNvPicPr>
            <a:picLocks noChangeAspect="1"/>
          </p:cNvPicPr>
          <p:nvPr/>
        </p:nvPicPr>
        <p:blipFill>
          <a:blip r:embed="rId3"/>
          <a:stretch>
            <a:fillRect/>
          </a:stretch>
        </p:blipFill>
        <p:spPr>
          <a:xfrm>
            <a:off x="457200" y="1622844"/>
            <a:ext cx="7772400" cy="5066881"/>
          </a:xfrm>
          <a:prstGeom prst="rect">
            <a:avLst/>
          </a:prstGeom>
        </p:spPr>
      </p:pic>
      <p:sp>
        <p:nvSpPr>
          <p:cNvPr id="10" name="Oval 9"/>
          <p:cNvSpPr/>
          <p:nvPr/>
        </p:nvSpPr>
        <p:spPr>
          <a:xfrm>
            <a:off x="6681737" y="3352800"/>
            <a:ext cx="938263"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53313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76200" y="1622609"/>
            <a:ext cx="4800600" cy="3263391"/>
          </a:xfrm>
          <a:prstGeom prst="rect">
            <a:avLst/>
          </a:prstGeom>
        </p:spPr>
      </p:pic>
      <p:sp>
        <p:nvSpPr>
          <p:cNvPr id="2" name="Title 1"/>
          <p:cNvSpPr>
            <a:spLocks noGrp="1"/>
          </p:cNvSpPr>
          <p:nvPr>
            <p:ph type="title"/>
          </p:nvPr>
        </p:nvSpPr>
        <p:spPr>
          <a:xfrm>
            <a:off x="180492" y="192934"/>
            <a:ext cx="6343672" cy="709865"/>
          </a:xfrm>
        </p:spPr>
        <p:txBody>
          <a:bodyPr>
            <a:normAutofit fontScale="90000"/>
          </a:bodyPr>
          <a:lstStyle/>
          <a:p>
            <a:r>
              <a:rPr lang="en-US" sz="4000" dirty="0">
                <a:solidFill>
                  <a:schemeClr val="accent2">
                    <a:lumMod val="75000"/>
                  </a:schemeClr>
                </a:solidFill>
              </a:rPr>
              <a:t>Match Exception Warnings</a:t>
            </a:r>
            <a:r>
              <a:rPr lang="en-US" dirty="0" smtClean="0"/>
              <a:t/>
            </a:r>
            <a:br>
              <a:rPr lang="en-US" dirty="0" smtClean="0"/>
            </a:br>
            <a:endParaRPr lang="en-US" dirty="0"/>
          </a:p>
        </p:txBody>
      </p:sp>
      <p:sp>
        <p:nvSpPr>
          <p:cNvPr id="7" name="Content Placeholder 6"/>
          <p:cNvSpPr>
            <a:spLocks noGrp="1"/>
          </p:cNvSpPr>
          <p:nvPr>
            <p:ph idx="1"/>
          </p:nvPr>
        </p:nvSpPr>
        <p:spPr>
          <a:xfrm>
            <a:off x="-384611" y="1272413"/>
            <a:ext cx="5566211" cy="558800"/>
          </a:xfrm>
        </p:spPr>
        <p:txBody>
          <a:bodyPr>
            <a:normAutofit/>
          </a:bodyPr>
          <a:lstStyle/>
          <a:p>
            <a:pPr marL="0" indent="0" algn="ctr">
              <a:buNone/>
            </a:pPr>
            <a:r>
              <a:rPr lang="en-US" sz="1400" dirty="0" smtClean="0">
                <a:solidFill>
                  <a:schemeClr val="tx1"/>
                </a:solidFill>
              </a:rPr>
              <a:t>Exceptions give warnings when they are received. </a:t>
            </a:r>
          </a:p>
          <a:p>
            <a:pPr marL="0" indent="0" algn="ctr">
              <a:buNone/>
            </a:pPr>
            <a:endParaRPr lang="en-US" sz="1400" dirty="0">
              <a:solidFill>
                <a:schemeClr val="tx1"/>
              </a:solidFill>
            </a:endParaRPr>
          </a:p>
        </p:txBody>
      </p:sp>
      <p:sp>
        <p:nvSpPr>
          <p:cNvPr id="4" name="Slide Number Placeholder 3"/>
          <p:cNvSpPr>
            <a:spLocks noGrp="1"/>
          </p:cNvSpPr>
          <p:nvPr>
            <p:ph type="sldNum" sz="quarter" idx="12"/>
          </p:nvPr>
        </p:nvSpPr>
        <p:spPr>
          <a:xfrm>
            <a:off x="8416290" y="6324600"/>
            <a:ext cx="512638" cy="365125"/>
          </a:xfrm>
        </p:spPr>
        <p:txBody>
          <a:bodyPr/>
          <a:lstStyle/>
          <a:p>
            <a:fld id="{BC94B573-C9A4-4BCD-AE6A-8A3437B01920}" type="slidenum">
              <a:rPr lang="en-US" smtClean="0">
                <a:solidFill>
                  <a:schemeClr val="tx1"/>
                </a:solidFill>
              </a:rPr>
              <a:t>17</a:t>
            </a:fld>
            <a:endParaRPr lang="en-US" dirty="0">
              <a:solidFill>
                <a:schemeClr val="tx1"/>
              </a:solidFill>
            </a:endParaRPr>
          </a:p>
        </p:txBody>
      </p:sp>
      <p:pic>
        <p:nvPicPr>
          <p:cNvPr id="6" name="Picture 5"/>
          <p:cNvPicPr>
            <a:picLocks noChangeAspect="1"/>
          </p:cNvPicPr>
          <p:nvPr/>
        </p:nvPicPr>
        <p:blipFill>
          <a:blip r:embed="rId3"/>
          <a:stretch>
            <a:fillRect/>
          </a:stretch>
        </p:blipFill>
        <p:spPr>
          <a:xfrm>
            <a:off x="4800600" y="2957232"/>
            <a:ext cx="4293663" cy="2753837"/>
          </a:xfrm>
          <a:prstGeom prst="rect">
            <a:avLst/>
          </a:prstGeom>
        </p:spPr>
      </p:pic>
      <p:sp>
        <p:nvSpPr>
          <p:cNvPr id="5" name="Title 1"/>
          <p:cNvSpPr txBox="1">
            <a:spLocks/>
          </p:cNvSpPr>
          <p:nvPr/>
        </p:nvSpPr>
        <p:spPr>
          <a:xfrm>
            <a:off x="1009650" y="762000"/>
            <a:ext cx="7406640" cy="1356360"/>
          </a:xfrm>
          <a:prstGeom prst="rect">
            <a:avLst/>
          </a:prstGeom>
        </p:spPr>
        <p:txBody>
          <a:bodyPr vert="horz" lIns="91440" tIns="45720" rIns="91440" bIns="45720" rtlCol="0" anchor="ctr">
            <a:normAutofit fontScale="90000" lnSpcReduction="20000"/>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r>
              <a:rPr lang="en-US" dirty="0" smtClean="0">
                <a:solidFill>
                  <a:schemeClr val="accent1">
                    <a:lumMod val="75000"/>
                  </a:schemeClr>
                </a:solidFill>
              </a:rPr>
              <a:t/>
            </a:r>
            <a:br>
              <a:rPr lang="en-US" dirty="0" smtClean="0">
                <a:solidFill>
                  <a:schemeClr val="accent1">
                    <a:lumMod val="75000"/>
                  </a:schemeClr>
                </a:solidFill>
              </a:rPr>
            </a:br>
            <a:r>
              <a:rPr lang="en-US" dirty="0" smtClean="0">
                <a:solidFill>
                  <a:schemeClr val="accent1">
                    <a:lumMod val="75000"/>
                  </a:schemeClr>
                </a:solidFill>
              </a:rPr>
              <a:t/>
            </a:r>
            <a:br>
              <a:rPr lang="en-US" dirty="0" smtClean="0">
                <a:solidFill>
                  <a:schemeClr val="accent1">
                    <a:lumMod val="75000"/>
                  </a:schemeClr>
                </a:solidFill>
              </a:rPr>
            </a:br>
            <a:endParaRPr lang="en-US" dirty="0">
              <a:solidFill>
                <a:schemeClr val="accent1">
                  <a:lumMod val="75000"/>
                </a:schemeClr>
              </a:solidFill>
            </a:endParaRPr>
          </a:p>
        </p:txBody>
      </p:sp>
      <p:sp>
        <p:nvSpPr>
          <p:cNvPr id="8" name="Oval 7"/>
          <p:cNvSpPr/>
          <p:nvPr/>
        </p:nvSpPr>
        <p:spPr>
          <a:xfrm>
            <a:off x="6687471" y="4495800"/>
            <a:ext cx="1278461"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2379138" y="3048000"/>
            <a:ext cx="1278461"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6"/>
          <p:cNvSpPr txBox="1">
            <a:spLocks/>
          </p:cNvSpPr>
          <p:nvPr/>
        </p:nvSpPr>
        <p:spPr>
          <a:xfrm>
            <a:off x="4257836" y="2598617"/>
            <a:ext cx="5566211" cy="5588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Font typeface="Wingdings 3" charset="2"/>
              <a:buNone/>
            </a:pPr>
            <a:r>
              <a:rPr lang="en-US" sz="1400" dirty="0" smtClean="0">
                <a:solidFill>
                  <a:schemeClr val="tx1"/>
                </a:solidFill>
              </a:rPr>
              <a:t>As well as when the voucher is reopened.</a:t>
            </a:r>
          </a:p>
          <a:p>
            <a:pPr marL="0" indent="0" algn="ctr">
              <a:buFont typeface="Wingdings 3" charset="2"/>
              <a:buNone/>
            </a:pPr>
            <a:endParaRPr lang="en-US" sz="1400" dirty="0">
              <a:solidFill>
                <a:schemeClr val="tx1"/>
              </a:solidFill>
            </a:endParaRPr>
          </a:p>
        </p:txBody>
      </p:sp>
      <p:sp>
        <p:nvSpPr>
          <p:cNvPr id="14" name="Oval 13"/>
          <p:cNvSpPr/>
          <p:nvPr/>
        </p:nvSpPr>
        <p:spPr>
          <a:xfrm>
            <a:off x="4876800" y="3962400"/>
            <a:ext cx="582225" cy="2970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6342729" y="5334000"/>
            <a:ext cx="362871"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6" name="Rectangle 15"/>
          <p:cNvSpPr/>
          <p:nvPr/>
        </p:nvSpPr>
        <p:spPr>
          <a:xfrm>
            <a:off x="6324600" y="5483192"/>
            <a:ext cx="405946" cy="908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2052" name="Picture 4" descr="Image result for warning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4164" y="1143000"/>
            <a:ext cx="1222730" cy="1222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0373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215" y="322806"/>
            <a:ext cx="6343672" cy="709865"/>
          </a:xfrm>
        </p:spPr>
        <p:txBody>
          <a:bodyPr>
            <a:noAutofit/>
          </a:bodyPr>
          <a:lstStyle/>
          <a:p>
            <a:r>
              <a:rPr lang="en-US" dirty="0">
                <a:solidFill>
                  <a:schemeClr val="accent2">
                    <a:lumMod val="75000"/>
                  </a:schemeClr>
                </a:solidFill>
              </a:rPr>
              <a:t>Identifying Match Exceptions</a:t>
            </a:r>
            <a:br>
              <a:rPr lang="en-US" dirty="0">
                <a:solidFill>
                  <a:schemeClr val="accent2">
                    <a:lumMod val="75000"/>
                  </a:schemeClr>
                </a:solidFill>
              </a:rPr>
            </a:br>
            <a:endParaRPr lang="en-US" dirty="0">
              <a:solidFill>
                <a:schemeClr val="accent2">
                  <a:lumMod val="75000"/>
                </a:schemeClr>
              </a:solidFill>
            </a:endParaRPr>
          </a:p>
        </p:txBody>
      </p:sp>
      <p:sp>
        <p:nvSpPr>
          <p:cNvPr id="4" name="Slide Number Placeholder 3"/>
          <p:cNvSpPr>
            <a:spLocks noGrp="1"/>
          </p:cNvSpPr>
          <p:nvPr>
            <p:ph type="sldNum" sz="quarter" idx="12"/>
          </p:nvPr>
        </p:nvSpPr>
        <p:spPr>
          <a:xfrm>
            <a:off x="8435963" y="6345151"/>
            <a:ext cx="512638" cy="365125"/>
          </a:xfrm>
        </p:spPr>
        <p:txBody>
          <a:bodyPr/>
          <a:lstStyle/>
          <a:p>
            <a:fld id="{BC94B573-C9A4-4BCD-AE6A-8A3437B01920}" type="slidenum">
              <a:rPr lang="en-US" smtClean="0">
                <a:solidFill>
                  <a:schemeClr val="tx1"/>
                </a:solidFill>
              </a:rPr>
              <a:t>18</a:t>
            </a:fld>
            <a:endParaRPr lang="en-US" dirty="0">
              <a:solidFill>
                <a:schemeClr val="tx1"/>
              </a:solidFill>
            </a:endParaRPr>
          </a:p>
        </p:txBody>
      </p:sp>
      <p:sp>
        <p:nvSpPr>
          <p:cNvPr id="5" name="Title 1"/>
          <p:cNvSpPr txBox="1">
            <a:spLocks/>
          </p:cNvSpPr>
          <p:nvPr/>
        </p:nvSpPr>
        <p:spPr>
          <a:xfrm>
            <a:off x="1009650" y="762000"/>
            <a:ext cx="7406640" cy="1356360"/>
          </a:xfrm>
          <a:prstGeom prst="rect">
            <a:avLst/>
          </a:prstGeom>
        </p:spPr>
        <p:txBody>
          <a:bodyPr vert="horz" lIns="91440" tIns="45720" rIns="91440" bIns="45720" rtlCol="0" anchor="ctr">
            <a:normAutofit fontScale="90000" lnSpcReduction="20000"/>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r>
              <a:rPr lang="en-US" dirty="0" smtClean="0">
                <a:solidFill>
                  <a:schemeClr val="accent1">
                    <a:lumMod val="75000"/>
                  </a:schemeClr>
                </a:solidFill>
              </a:rPr>
              <a:t/>
            </a:r>
            <a:br>
              <a:rPr lang="en-US" dirty="0" smtClean="0">
                <a:solidFill>
                  <a:schemeClr val="accent1">
                    <a:lumMod val="75000"/>
                  </a:schemeClr>
                </a:solidFill>
              </a:rPr>
            </a:br>
            <a:r>
              <a:rPr lang="en-US" dirty="0" smtClean="0">
                <a:solidFill>
                  <a:schemeClr val="accent1">
                    <a:lumMod val="75000"/>
                  </a:schemeClr>
                </a:solidFill>
              </a:rPr>
              <a:t/>
            </a:r>
            <a:br>
              <a:rPr lang="en-US" dirty="0" smtClean="0">
                <a:solidFill>
                  <a:schemeClr val="accent1">
                    <a:lumMod val="75000"/>
                  </a:schemeClr>
                </a:solidFill>
              </a:rPr>
            </a:br>
            <a:endParaRPr lang="en-US" dirty="0">
              <a:solidFill>
                <a:schemeClr val="accent1">
                  <a:lumMod val="75000"/>
                </a:schemeClr>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266553"/>
            <a:ext cx="845562" cy="990894"/>
          </a:xfrm>
          <a:prstGeom prst="rect">
            <a:avLst/>
          </a:prstGeom>
        </p:spPr>
      </p:pic>
      <p:pic>
        <p:nvPicPr>
          <p:cNvPr id="8" name="Picture 7"/>
          <p:cNvPicPr>
            <a:picLocks noChangeAspect="1"/>
          </p:cNvPicPr>
          <p:nvPr/>
        </p:nvPicPr>
        <p:blipFill>
          <a:blip r:embed="rId4"/>
          <a:stretch>
            <a:fillRect/>
          </a:stretch>
        </p:blipFill>
        <p:spPr>
          <a:xfrm>
            <a:off x="304800" y="1447800"/>
            <a:ext cx="5943600" cy="4296009"/>
          </a:xfrm>
          <a:prstGeom prst="rect">
            <a:avLst/>
          </a:prstGeom>
        </p:spPr>
      </p:pic>
      <p:pic>
        <p:nvPicPr>
          <p:cNvPr id="10" name="Picture 9"/>
          <p:cNvPicPr>
            <a:picLocks noChangeAspect="1"/>
          </p:cNvPicPr>
          <p:nvPr/>
        </p:nvPicPr>
        <p:blipFill>
          <a:blip r:embed="rId5"/>
          <a:stretch>
            <a:fillRect/>
          </a:stretch>
        </p:blipFill>
        <p:spPr>
          <a:xfrm>
            <a:off x="5591545" y="2448496"/>
            <a:ext cx="3236193" cy="1233004"/>
          </a:xfrm>
          <a:prstGeom prst="rect">
            <a:avLst/>
          </a:prstGeom>
        </p:spPr>
      </p:pic>
      <p:sp>
        <p:nvSpPr>
          <p:cNvPr id="11" name="Oval 10"/>
          <p:cNvSpPr/>
          <p:nvPr/>
        </p:nvSpPr>
        <p:spPr>
          <a:xfrm>
            <a:off x="5029200" y="3538084"/>
            <a:ext cx="152400" cy="1957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5592347" y="2448496"/>
            <a:ext cx="3235391" cy="12330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p:cNvCxnSpPr/>
          <p:nvPr/>
        </p:nvCxnSpPr>
        <p:spPr>
          <a:xfrm flipV="1">
            <a:off x="5181600" y="3540626"/>
            <a:ext cx="409945" cy="1408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6"/>
          <a:stretch>
            <a:fillRect/>
          </a:stretch>
        </p:blipFill>
        <p:spPr>
          <a:xfrm>
            <a:off x="5633647" y="4486896"/>
            <a:ext cx="3409764" cy="1235422"/>
          </a:xfrm>
          <a:prstGeom prst="rect">
            <a:avLst/>
          </a:prstGeom>
        </p:spPr>
      </p:pic>
      <p:sp>
        <p:nvSpPr>
          <p:cNvPr id="16" name="Oval 15"/>
          <p:cNvSpPr/>
          <p:nvPr/>
        </p:nvSpPr>
        <p:spPr>
          <a:xfrm>
            <a:off x="3581400" y="3673930"/>
            <a:ext cx="762000" cy="2122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Arrow Connector 16"/>
          <p:cNvCxnSpPr/>
          <p:nvPr/>
        </p:nvCxnSpPr>
        <p:spPr>
          <a:xfrm>
            <a:off x="4290827" y="3822374"/>
            <a:ext cx="1384900" cy="7346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6324600" y="4908928"/>
            <a:ext cx="961655" cy="2727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6253882" y="1988163"/>
            <a:ext cx="2438400" cy="461665"/>
          </a:xfrm>
          <a:prstGeom prst="rect">
            <a:avLst/>
          </a:prstGeom>
          <a:noFill/>
        </p:spPr>
        <p:txBody>
          <a:bodyPr wrap="square" rtlCol="0">
            <a:spAutoFit/>
          </a:bodyPr>
          <a:lstStyle/>
          <a:p>
            <a:r>
              <a:rPr lang="en-US" sz="1200" dirty="0" smtClean="0"/>
              <a:t>The Errors box shows the type of Match Exception Received</a:t>
            </a:r>
            <a:endParaRPr lang="en-US" sz="1200" dirty="0"/>
          </a:p>
        </p:txBody>
      </p:sp>
      <p:sp>
        <p:nvSpPr>
          <p:cNvPr id="21" name="TextBox 20"/>
          <p:cNvSpPr txBox="1"/>
          <p:nvPr/>
        </p:nvSpPr>
        <p:spPr>
          <a:xfrm>
            <a:off x="5796682" y="3887066"/>
            <a:ext cx="3352799" cy="646331"/>
          </a:xfrm>
          <a:prstGeom prst="rect">
            <a:avLst/>
          </a:prstGeom>
          <a:noFill/>
        </p:spPr>
        <p:txBody>
          <a:bodyPr wrap="square" rtlCol="0">
            <a:spAutoFit/>
          </a:bodyPr>
          <a:lstStyle/>
          <a:p>
            <a:r>
              <a:rPr lang="en-US" sz="1200" dirty="0" smtClean="0"/>
              <a:t>The View Source PO/Receiver Information shows the PO number and line number, this invoice line is associated with.  </a:t>
            </a:r>
            <a:endParaRPr lang="en-US" sz="1200" dirty="0"/>
          </a:p>
        </p:txBody>
      </p:sp>
      <p:sp>
        <p:nvSpPr>
          <p:cNvPr id="18" name="Rectangle 17"/>
          <p:cNvSpPr/>
          <p:nvPr/>
        </p:nvSpPr>
        <p:spPr>
          <a:xfrm>
            <a:off x="5633647" y="4486895"/>
            <a:ext cx="3409764" cy="11954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4859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8913"/>
            <a:ext cx="6347713" cy="1320800"/>
          </a:xfrm>
        </p:spPr>
        <p:txBody>
          <a:bodyPr>
            <a:normAutofit/>
          </a:bodyPr>
          <a:lstStyle/>
          <a:p>
            <a:r>
              <a:rPr lang="en-US" dirty="0">
                <a:solidFill>
                  <a:schemeClr val="accent2">
                    <a:lumMod val="75000"/>
                  </a:schemeClr>
                </a:solidFill>
              </a:rPr>
              <a:t>Researching Match Exceptions</a:t>
            </a:r>
          </a:p>
        </p:txBody>
      </p:sp>
      <p:sp>
        <p:nvSpPr>
          <p:cNvPr id="6" name="Content Placeholder 2"/>
          <p:cNvSpPr>
            <a:spLocks noGrp="1"/>
          </p:cNvSpPr>
          <p:nvPr>
            <p:ph idx="1"/>
          </p:nvPr>
        </p:nvSpPr>
        <p:spPr>
          <a:xfrm>
            <a:off x="9916" y="1305957"/>
            <a:ext cx="4419600" cy="4191000"/>
          </a:xfrm>
        </p:spPr>
        <p:txBody>
          <a:bodyPr>
            <a:normAutofit/>
          </a:bodyPr>
          <a:lstStyle/>
          <a:p>
            <a:pPr marL="0" indent="0">
              <a:buNone/>
            </a:pPr>
            <a:r>
              <a:rPr lang="en-US" sz="1600" dirty="0" smtClean="0">
                <a:solidFill>
                  <a:schemeClr val="tx1"/>
                </a:solidFill>
              </a:rPr>
              <a:t>Where to look:</a:t>
            </a:r>
          </a:p>
          <a:p>
            <a:pPr>
              <a:spcBef>
                <a:spcPts val="0"/>
              </a:spcBef>
              <a:buFont typeface="+mj-lt"/>
              <a:buAutoNum type="arabicPeriod"/>
            </a:pPr>
            <a:r>
              <a:rPr lang="en-US" sz="1600" dirty="0">
                <a:solidFill>
                  <a:schemeClr val="tx1"/>
                </a:solidFill>
              </a:rPr>
              <a:t>	</a:t>
            </a:r>
            <a:r>
              <a:rPr lang="en-US" sz="1600" dirty="0" smtClean="0">
                <a:solidFill>
                  <a:schemeClr val="tx1"/>
                </a:solidFill>
              </a:rPr>
              <a:t>Open PO using PO Inquiry</a:t>
            </a:r>
          </a:p>
          <a:p>
            <a:pPr marL="0" indent="0">
              <a:spcBef>
                <a:spcPts val="0"/>
              </a:spcBef>
              <a:buNone/>
            </a:pPr>
            <a:endParaRPr lang="en-US" sz="1600" dirty="0" smtClean="0">
              <a:solidFill>
                <a:schemeClr val="tx1"/>
              </a:solidFill>
            </a:endParaRPr>
          </a:p>
          <a:p>
            <a:pPr marL="745236" lvl="1" indent="-342900">
              <a:spcBef>
                <a:spcPts val="0"/>
              </a:spcBef>
              <a:buFont typeface="+mj-lt"/>
              <a:buAutoNum type="alphaLcPeriod"/>
            </a:pPr>
            <a:r>
              <a:rPr lang="en-US" sz="1400" dirty="0" smtClean="0">
                <a:solidFill>
                  <a:schemeClr val="tx1"/>
                </a:solidFill>
              </a:rPr>
              <a:t>Check PO status, should be dispatched.</a:t>
            </a:r>
          </a:p>
          <a:p>
            <a:pPr marL="745236" lvl="1" indent="-342900">
              <a:spcBef>
                <a:spcPts val="0"/>
              </a:spcBef>
              <a:buFont typeface="+mj-lt"/>
              <a:buAutoNum type="alphaLcPeriod"/>
            </a:pPr>
            <a:r>
              <a:rPr lang="en-US" sz="1400" dirty="0">
                <a:solidFill>
                  <a:schemeClr val="tx1"/>
                </a:solidFill>
              </a:rPr>
              <a:t>Check encumbrance balance on PO Inquiry page.</a:t>
            </a:r>
          </a:p>
          <a:p>
            <a:pPr marL="402336" lvl="1" indent="0">
              <a:spcBef>
                <a:spcPts val="0"/>
              </a:spcBef>
              <a:buNone/>
            </a:pPr>
            <a:r>
              <a:rPr lang="en-US" sz="1400" dirty="0" smtClean="0">
                <a:solidFill>
                  <a:schemeClr val="tx1"/>
                </a:solidFill>
              </a:rPr>
              <a:t>	</a:t>
            </a:r>
            <a:r>
              <a:rPr lang="en-US" sz="1200" dirty="0" smtClean="0">
                <a:solidFill>
                  <a:schemeClr val="tx1"/>
                </a:solidFill>
              </a:rPr>
              <a:t>	-Ensure </a:t>
            </a:r>
            <a:r>
              <a:rPr lang="en-US" sz="1200" dirty="0">
                <a:solidFill>
                  <a:schemeClr val="tx1"/>
                </a:solidFill>
              </a:rPr>
              <a:t>balance covers the invoice you are </a:t>
            </a:r>
            <a:r>
              <a:rPr lang="en-US" sz="1200" dirty="0" smtClean="0">
                <a:solidFill>
                  <a:schemeClr val="tx1"/>
                </a:solidFill>
              </a:rPr>
              <a:t>			paying</a:t>
            </a:r>
            <a:r>
              <a:rPr lang="en-US" sz="1200" dirty="0">
                <a:solidFill>
                  <a:schemeClr val="tx1"/>
                </a:solidFill>
              </a:rPr>
              <a:t>.</a:t>
            </a:r>
          </a:p>
          <a:p>
            <a:pPr marL="745236" lvl="1" indent="-342900">
              <a:spcBef>
                <a:spcPts val="0"/>
              </a:spcBef>
              <a:buFont typeface="+mj-lt"/>
              <a:buAutoNum type="alphaLcPeriod" startAt="3"/>
            </a:pPr>
            <a:r>
              <a:rPr lang="en-US" sz="1400" dirty="0" smtClean="0">
                <a:solidFill>
                  <a:schemeClr val="tx1"/>
                </a:solidFill>
              </a:rPr>
              <a:t>If the invoice is less </a:t>
            </a:r>
            <a:r>
              <a:rPr lang="en-US" sz="1400" dirty="0" smtClean="0">
                <a:solidFill>
                  <a:schemeClr val="tx1"/>
                </a:solidFill>
              </a:rPr>
              <a:t>than </a:t>
            </a:r>
            <a:r>
              <a:rPr lang="en-US" sz="1400" dirty="0" smtClean="0">
                <a:solidFill>
                  <a:schemeClr val="tx1"/>
                </a:solidFill>
              </a:rPr>
              <a:t>the PO amount for a service, ensure the PO line is marked amount only. </a:t>
            </a:r>
          </a:p>
          <a:p>
            <a:pPr marL="402336" lvl="1" indent="0">
              <a:spcBef>
                <a:spcPts val="0"/>
              </a:spcBef>
              <a:buNone/>
            </a:pPr>
            <a:r>
              <a:rPr lang="en-US" sz="1400" dirty="0">
                <a:solidFill>
                  <a:schemeClr val="tx1"/>
                </a:solidFill>
              </a:rPr>
              <a:t>	</a:t>
            </a:r>
            <a:r>
              <a:rPr lang="en-US" sz="1400" dirty="0" smtClean="0">
                <a:solidFill>
                  <a:schemeClr val="tx1"/>
                </a:solidFill>
              </a:rPr>
              <a:t>	</a:t>
            </a:r>
            <a:endParaRPr lang="en-US" sz="1050" dirty="0">
              <a:solidFill>
                <a:schemeClr val="tx1"/>
              </a:solidFill>
            </a:endParaRPr>
          </a:p>
          <a:p>
            <a:pPr marL="59436" indent="0">
              <a:spcBef>
                <a:spcPts val="0"/>
              </a:spcBef>
              <a:buNone/>
            </a:pPr>
            <a:endParaRPr lang="en-US" sz="1600" dirty="0">
              <a:solidFill>
                <a:schemeClr val="tx1"/>
              </a:solidFill>
            </a:endParaRPr>
          </a:p>
        </p:txBody>
      </p:sp>
      <p:sp>
        <p:nvSpPr>
          <p:cNvPr id="4" name="Slide Number Placeholder 3"/>
          <p:cNvSpPr>
            <a:spLocks noGrp="1"/>
          </p:cNvSpPr>
          <p:nvPr>
            <p:ph type="sldNum" sz="quarter" idx="12"/>
          </p:nvPr>
        </p:nvSpPr>
        <p:spPr>
          <a:xfrm>
            <a:off x="8382000" y="6324600"/>
            <a:ext cx="512638" cy="365125"/>
          </a:xfrm>
        </p:spPr>
        <p:txBody>
          <a:bodyPr/>
          <a:lstStyle/>
          <a:p>
            <a:fld id="{BC94B573-C9A4-4BCD-AE6A-8A3437B01920}" type="slidenum">
              <a:rPr lang="en-US" smtClean="0">
                <a:solidFill>
                  <a:schemeClr val="tx1"/>
                </a:solidFill>
              </a:rPr>
              <a:t>19</a:t>
            </a:fld>
            <a:endParaRPr lang="en-US" dirty="0">
              <a:solidFill>
                <a:schemeClr val="tx1"/>
              </a:solidFill>
            </a:endParaRPr>
          </a:p>
        </p:txBody>
      </p:sp>
      <p:pic>
        <p:nvPicPr>
          <p:cNvPr id="7" name="Picture 6"/>
          <p:cNvPicPr>
            <a:picLocks noChangeAspect="1"/>
          </p:cNvPicPr>
          <p:nvPr/>
        </p:nvPicPr>
        <p:blipFill>
          <a:blip r:embed="rId2"/>
          <a:stretch>
            <a:fillRect/>
          </a:stretch>
        </p:blipFill>
        <p:spPr>
          <a:xfrm>
            <a:off x="4317956" y="1752600"/>
            <a:ext cx="4801179" cy="3192687"/>
          </a:xfrm>
          <a:prstGeom prst="rect">
            <a:avLst/>
          </a:prstGeom>
        </p:spPr>
      </p:pic>
      <p:sp>
        <p:nvSpPr>
          <p:cNvPr id="8" name="Oval 7"/>
          <p:cNvSpPr/>
          <p:nvPr/>
        </p:nvSpPr>
        <p:spPr>
          <a:xfrm>
            <a:off x="7051626" y="2438400"/>
            <a:ext cx="873173"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6705600" y="3643851"/>
            <a:ext cx="1377215"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3"/>
          <a:stretch>
            <a:fillRect/>
          </a:stretch>
        </p:blipFill>
        <p:spPr>
          <a:xfrm>
            <a:off x="3638158" y="5093675"/>
            <a:ext cx="4124325" cy="699859"/>
          </a:xfrm>
          <a:prstGeom prst="rect">
            <a:avLst/>
          </a:prstGeom>
        </p:spPr>
      </p:pic>
      <p:sp>
        <p:nvSpPr>
          <p:cNvPr id="12" name="Oval 11"/>
          <p:cNvSpPr/>
          <p:nvPr/>
        </p:nvSpPr>
        <p:spPr>
          <a:xfrm>
            <a:off x="4572000" y="4191000"/>
            <a:ext cx="229394"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p:cNvCxnSpPr>
            <a:stCxn id="12" idx="4"/>
          </p:cNvCxnSpPr>
          <p:nvPr/>
        </p:nvCxnSpPr>
        <p:spPr>
          <a:xfrm>
            <a:off x="4686697" y="4419600"/>
            <a:ext cx="114697" cy="6740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4760876" y="5253426"/>
            <a:ext cx="649323" cy="3091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958" y="5203201"/>
            <a:ext cx="1094348" cy="1390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009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6553200" cy="685800"/>
          </a:xfrm>
        </p:spPr>
        <p:txBody>
          <a:bodyPr>
            <a:normAutofit/>
          </a:bodyPr>
          <a:lstStyle/>
          <a:p>
            <a:r>
              <a:rPr lang="en-US" sz="2800" dirty="0" smtClean="0">
                <a:solidFill>
                  <a:schemeClr val="accent2">
                    <a:lumMod val="75000"/>
                  </a:schemeClr>
                </a:solidFill>
              </a:rPr>
              <a:t>Going to Cover:</a:t>
            </a:r>
            <a:endParaRPr lang="en-US" sz="2800" dirty="0">
              <a:solidFill>
                <a:schemeClr val="accent2">
                  <a:lumMod val="75000"/>
                </a:schemeClr>
              </a:solidFill>
            </a:endParaRPr>
          </a:p>
        </p:txBody>
      </p:sp>
      <p:sp>
        <p:nvSpPr>
          <p:cNvPr id="3" name="Content Placeholder 2"/>
          <p:cNvSpPr>
            <a:spLocks noGrp="1"/>
          </p:cNvSpPr>
          <p:nvPr>
            <p:ph idx="1"/>
          </p:nvPr>
        </p:nvSpPr>
        <p:spPr>
          <a:xfrm>
            <a:off x="-1600200" y="838200"/>
            <a:ext cx="6019800" cy="6223000"/>
          </a:xfrm>
        </p:spPr>
        <p:txBody>
          <a:bodyPr>
            <a:noAutofit/>
          </a:bodyPr>
          <a:lstStyle/>
          <a:p>
            <a:pPr lvl="4">
              <a:spcBef>
                <a:spcPts val="0"/>
              </a:spcBef>
              <a:buClr>
                <a:schemeClr val="accent2">
                  <a:lumMod val="75000"/>
                </a:schemeClr>
              </a:buClr>
              <a:buFont typeface="Wingdings" panose="05000000000000000000" pitchFamily="2" charset="2"/>
              <a:buChar char="Ø"/>
              <a:defRPr/>
            </a:pPr>
            <a:r>
              <a:rPr lang="en-US" sz="2000" dirty="0" smtClean="0">
                <a:solidFill>
                  <a:schemeClr val="accent2">
                    <a:lumMod val="75000"/>
                  </a:schemeClr>
                </a:solidFill>
                <a:ea typeface="ＭＳ Ｐゴシック" charset="0"/>
              </a:rPr>
              <a:t>Vendor Search &amp; Verification </a:t>
            </a:r>
          </a:p>
          <a:p>
            <a:pPr lvl="4">
              <a:spcBef>
                <a:spcPts val="0"/>
              </a:spcBef>
              <a:buClr>
                <a:schemeClr val="accent2">
                  <a:lumMod val="75000"/>
                </a:schemeClr>
              </a:buClr>
              <a:buFont typeface="Wingdings" panose="05000000000000000000" pitchFamily="2" charset="2"/>
              <a:buChar char="Ø"/>
              <a:defRPr/>
            </a:pPr>
            <a:r>
              <a:rPr lang="en-US" sz="2000" dirty="0" smtClean="0">
                <a:solidFill>
                  <a:schemeClr val="accent2">
                    <a:lumMod val="75000"/>
                  </a:schemeClr>
                </a:solidFill>
                <a:ea typeface="ＭＳ Ｐゴシック" charset="0"/>
              </a:rPr>
              <a:t>Completing a Vendor Maintenance Form</a:t>
            </a:r>
          </a:p>
          <a:p>
            <a:pPr lvl="4">
              <a:spcBef>
                <a:spcPts val="0"/>
              </a:spcBef>
              <a:buClr>
                <a:schemeClr val="accent2">
                  <a:lumMod val="75000"/>
                </a:schemeClr>
              </a:buClr>
              <a:buFont typeface="Wingdings" panose="05000000000000000000" pitchFamily="2" charset="2"/>
              <a:buChar char="Ø"/>
              <a:defRPr/>
            </a:pPr>
            <a:r>
              <a:rPr lang="en-US" sz="2000" dirty="0">
                <a:solidFill>
                  <a:schemeClr val="accent2">
                    <a:lumMod val="75000"/>
                  </a:schemeClr>
                </a:solidFill>
                <a:ea typeface="ＭＳ Ｐゴシック" charset="0"/>
              </a:rPr>
              <a:t>PO, Receipt &amp; Contract Requirements Summary</a:t>
            </a:r>
          </a:p>
          <a:p>
            <a:pPr lvl="4">
              <a:spcBef>
                <a:spcPts val="0"/>
              </a:spcBef>
              <a:buClr>
                <a:schemeClr val="accent2">
                  <a:lumMod val="75000"/>
                </a:schemeClr>
              </a:buClr>
              <a:buFont typeface="Wingdings" panose="05000000000000000000" pitchFamily="2" charset="2"/>
              <a:buChar char="Ø"/>
              <a:defRPr/>
            </a:pPr>
            <a:r>
              <a:rPr lang="en-US" sz="2000" dirty="0" smtClean="0">
                <a:solidFill>
                  <a:schemeClr val="accent2">
                    <a:lumMod val="75000"/>
                  </a:schemeClr>
                </a:solidFill>
                <a:ea typeface="ＭＳ Ｐゴシック" charset="0"/>
              </a:rPr>
              <a:t>Verifying your PO Information</a:t>
            </a:r>
          </a:p>
          <a:p>
            <a:pPr lvl="4">
              <a:spcBef>
                <a:spcPts val="0"/>
              </a:spcBef>
              <a:buClr>
                <a:schemeClr val="accent2">
                  <a:lumMod val="75000"/>
                </a:schemeClr>
              </a:buClr>
              <a:buFont typeface="Wingdings" panose="05000000000000000000" pitchFamily="2" charset="2"/>
              <a:buChar char="Ø"/>
              <a:defRPr/>
            </a:pPr>
            <a:r>
              <a:rPr lang="en-US" sz="2000" dirty="0">
                <a:solidFill>
                  <a:schemeClr val="accent2">
                    <a:lumMod val="75000"/>
                  </a:schemeClr>
                </a:solidFill>
                <a:ea typeface="ＭＳ Ｐゴシック" charset="0"/>
              </a:rPr>
              <a:t>PO Buydown Report</a:t>
            </a:r>
          </a:p>
          <a:p>
            <a:pPr lvl="4">
              <a:spcBef>
                <a:spcPts val="0"/>
              </a:spcBef>
              <a:buClr>
                <a:schemeClr val="accent2">
                  <a:lumMod val="75000"/>
                </a:schemeClr>
              </a:buClr>
              <a:buFont typeface="Wingdings" panose="05000000000000000000" pitchFamily="2" charset="2"/>
              <a:buChar char="Ø"/>
              <a:defRPr/>
            </a:pPr>
            <a:r>
              <a:rPr lang="en-US" sz="2000" dirty="0" smtClean="0">
                <a:solidFill>
                  <a:schemeClr val="accent2">
                    <a:lumMod val="75000"/>
                  </a:schemeClr>
                </a:solidFill>
                <a:ea typeface="ＭＳ Ｐゴシック" charset="0"/>
              </a:rPr>
              <a:t>Creating a Receipt</a:t>
            </a:r>
          </a:p>
          <a:p>
            <a:pPr lvl="4">
              <a:spcBef>
                <a:spcPts val="0"/>
              </a:spcBef>
              <a:buClr>
                <a:schemeClr val="accent2">
                  <a:lumMod val="75000"/>
                </a:schemeClr>
              </a:buClr>
              <a:buFont typeface="Wingdings" panose="05000000000000000000" pitchFamily="2" charset="2"/>
              <a:buChar char="Ø"/>
              <a:defRPr/>
            </a:pPr>
            <a:r>
              <a:rPr lang="en-US" sz="2000" dirty="0" smtClean="0">
                <a:solidFill>
                  <a:schemeClr val="accent2">
                    <a:lumMod val="75000"/>
                  </a:schemeClr>
                </a:solidFill>
                <a:ea typeface="ＭＳ Ｐゴシック" charset="0"/>
              </a:rPr>
              <a:t>Creating Vouchers</a:t>
            </a:r>
          </a:p>
          <a:p>
            <a:pPr lvl="4">
              <a:spcBef>
                <a:spcPts val="0"/>
              </a:spcBef>
              <a:buClr>
                <a:schemeClr val="accent2">
                  <a:lumMod val="75000"/>
                </a:schemeClr>
              </a:buClr>
              <a:buFont typeface="Wingdings" panose="05000000000000000000" pitchFamily="2" charset="2"/>
              <a:buChar char="Ø"/>
              <a:defRPr/>
            </a:pPr>
            <a:r>
              <a:rPr lang="en-US" sz="2000" dirty="0" smtClean="0">
                <a:solidFill>
                  <a:schemeClr val="accent2">
                    <a:lumMod val="75000"/>
                  </a:schemeClr>
                </a:solidFill>
                <a:ea typeface="ＭＳ Ｐゴシック" charset="0"/>
              </a:rPr>
              <a:t>Common Voucher Conditions</a:t>
            </a:r>
          </a:p>
          <a:p>
            <a:pPr lvl="6">
              <a:spcBef>
                <a:spcPts val="0"/>
              </a:spcBef>
              <a:buClr>
                <a:schemeClr val="accent2">
                  <a:lumMod val="75000"/>
                </a:schemeClr>
              </a:buClr>
              <a:buFont typeface="Wingdings" panose="05000000000000000000" pitchFamily="2" charset="2"/>
              <a:buChar char="Ø"/>
              <a:defRPr/>
            </a:pPr>
            <a:r>
              <a:rPr lang="en-US" sz="2000" dirty="0" smtClean="0">
                <a:solidFill>
                  <a:schemeClr val="accent2">
                    <a:lumMod val="75000"/>
                  </a:schemeClr>
                </a:solidFill>
                <a:ea typeface="ＭＳ Ｐゴシック" charset="0"/>
              </a:rPr>
              <a:t>Invoice Number</a:t>
            </a:r>
          </a:p>
          <a:p>
            <a:pPr lvl="6">
              <a:spcBef>
                <a:spcPts val="0"/>
              </a:spcBef>
              <a:buClr>
                <a:schemeClr val="accent2">
                  <a:lumMod val="75000"/>
                </a:schemeClr>
              </a:buClr>
              <a:buFont typeface="Wingdings" panose="05000000000000000000" pitchFamily="2" charset="2"/>
              <a:buChar char="Ø"/>
              <a:defRPr/>
            </a:pPr>
            <a:r>
              <a:rPr lang="en-US" sz="2000" dirty="0" smtClean="0">
                <a:solidFill>
                  <a:schemeClr val="accent2">
                    <a:lumMod val="75000"/>
                  </a:schemeClr>
                </a:solidFill>
                <a:ea typeface="ＭＳ Ｐゴシック" charset="0"/>
              </a:rPr>
              <a:t>Attachments</a:t>
            </a:r>
          </a:p>
          <a:p>
            <a:pPr lvl="6">
              <a:spcBef>
                <a:spcPts val="0"/>
              </a:spcBef>
              <a:buClr>
                <a:schemeClr val="accent2">
                  <a:lumMod val="75000"/>
                </a:schemeClr>
              </a:buClr>
              <a:buFont typeface="Wingdings" panose="05000000000000000000" pitchFamily="2" charset="2"/>
              <a:buChar char="Ø"/>
              <a:defRPr/>
            </a:pPr>
            <a:r>
              <a:rPr lang="en-US" sz="1800" dirty="0" smtClean="0">
                <a:solidFill>
                  <a:schemeClr val="accent2">
                    <a:lumMod val="75000"/>
                  </a:schemeClr>
                </a:solidFill>
                <a:ea typeface="ＭＳ Ｐゴシック" charset="0"/>
              </a:rPr>
              <a:t>Processing Credit Invoices</a:t>
            </a:r>
          </a:p>
          <a:p>
            <a:pPr lvl="6">
              <a:spcBef>
                <a:spcPts val="0"/>
              </a:spcBef>
              <a:buClr>
                <a:schemeClr val="accent2">
                  <a:lumMod val="75000"/>
                </a:schemeClr>
              </a:buClr>
              <a:buFont typeface="Wingdings" panose="05000000000000000000" pitchFamily="2" charset="2"/>
              <a:buChar char="Ø"/>
              <a:defRPr/>
            </a:pPr>
            <a:r>
              <a:rPr lang="en-US" sz="1800" dirty="0" smtClean="0">
                <a:solidFill>
                  <a:schemeClr val="accent2">
                    <a:lumMod val="75000"/>
                  </a:schemeClr>
                </a:solidFill>
                <a:ea typeface="ＭＳ Ｐゴシック" charset="0"/>
              </a:rPr>
              <a:t>Duplicate Invoice</a:t>
            </a:r>
          </a:p>
          <a:p>
            <a:pPr lvl="6">
              <a:spcBef>
                <a:spcPts val="0"/>
              </a:spcBef>
              <a:buClr>
                <a:schemeClr val="accent2">
                  <a:lumMod val="75000"/>
                </a:schemeClr>
              </a:buClr>
              <a:buFont typeface="Wingdings" panose="05000000000000000000" pitchFamily="2" charset="2"/>
              <a:buChar char="Ø"/>
              <a:defRPr/>
            </a:pPr>
            <a:r>
              <a:rPr lang="en-US" sz="1800" dirty="0">
                <a:solidFill>
                  <a:schemeClr val="accent2">
                    <a:lumMod val="75000"/>
                  </a:schemeClr>
                </a:solidFill>
                <a:ea typeface="ＭＳ Ｐゴシック" charset="0"/>
              </a:rPr>
              <a:t>Double </a:t>
            </a:r>
            <a:r>
              <a:rPr lang="en-US" sz="1800" dirty="0" smtClean="0">
                <a:solidFill>
                  <a:schemeClr val="accent2">
                    <a:lumMod val="75000"/>
                  </a:schemeClr>
                </a:solidFill>
                <a:ea typeface="ＭＳ Ｐゴシック" charset="0"/>
              </a:rPr>
              <a:t>Check</a:t>
            </a:r>
          </a:p>
          <a:p>
            <a:pPr lvl="6">
              <a:spcBef>
                <a:spcPts val="0"/>
              </a:spcBef>
              <a:buClr>
                <a:schemeClr val="accent2">
                  <a:lumMod val="75000"/>
                </a:schemeClr>
              </a:buClr>
              <a:buFont typeface="Wingdings" panose="05000000000000000000" pitchFamily="2" charset="2"/>
              <a:buChar char="Ø"/>
              <a:defRPr/>
            </a:pPr>
            <a:r>
              <a:rPr lang="en-US" sz="1800" dirty="0" smtClean="0">
                <a:solidFill>
                  <a:schemeClr val="accent2">
                    <a:lumMod val="75000"/>
                  </a:schemeClr>
                </a:solidFill>
                <a:ea typeface="ＭＳ Ｐゴシック" charset="0"/>
              </a:rPr>
              <a:t>Did you Submit for Approval</a:t>
            </a:r>
            <a:endParaRPr lang="en-US" sz="1800" dirty="0">
              <a:solidFill>
                <a:schemeClr val="accent2">
                  <a:lumMod val="75000"/>
                </a:schemeClr>
              </a:solidFill>
              <a:ea typeface="ＭＳ Ｐゴシック" charset="0"/>
            </a:endParaRPr>
          </a:p>
          <a:p>
            <a:pPr lvl="6">
              <a:spcBef>
                <a:spcPts val="0"/>
              </a:spcBef>
              <a:buClr>
                <a:schemeClr val="accent2">
                  <a:lumMod val="75000"/>
                </a:schemeClr>
              </a:buClr>
              <a:buFont typeface="Wingdings" panose="05000000000000000000" pitchFamily="2" charset="2"/>
              <a:buChar char="Ø"/>
              <a:defRPr/>
            </a:pPr>
            <a:r>
              <a:rPr lang="en-US" sz="1800" dirty="0" smtClean="0">
                <a:solidFill>
                  <a:schemeClr val="accent2">
                    <a:lumMod val="75000"/>
                  </a:schemeClr>
                </a:solidFill>
                <a:ea typeface="ＭＳ Ｐゴシック" charset="0"/>
              </a:rPr>
              <a:t>Match Exceptions</a:t>
            </a:r>
          </a:p>
          <a:p>
            <a:pPr lvl="6">
              <a:spcBef>
                <a:spcPts val="0"/>
              </a:spcBef>
              <a:buClr>
                <a:schemeClr val="accent2">
                  <a:lumMod val="75000"/>
                </a:schemeClr>
              </a:buClr>
              <a:buFont typeface="Wingdings" panose="05000000000000000000" pitchFamily="2" charset="2"/>
              <a:buChar char="Ø"/>
              <a:defRPr/>
            </a:pPr>
            <a:r>
              <a:rPr lang="en-US" sz="1800" dirty="0" smtClean="0">
                <a:solidFill>
                  <a:schemeClr val="accent2">
                    <a:lumMod val="75000"/>
                  </a:schemeClr>
                </a:solidFill>
                <a:ea typeface="ＭＳ Ｐゴシック" charset="0"/>
              </a:rPr>
              <a:t>AOC MD Payment Tab</a:t>
            </a:r>
          </a:p>
          <a:p>
            <a:pPr lvl="6">
              <a:spcBef>
                <a:spcPts val="0"/>
              </a:spcBef>
              <a:buClr>
                <a:schemeClr val="accent2">
                  <a:lumMod val="75000"/>
                </a:schemeClr>
              </a:buClr>
              <a:buFont typeface="Wingdings" panose="05000000000000000000" pitchFamily="2" charset="2"/>
              <a:buChar char="Ø"/>
              <a:defRPr/>
            </a:pPr>
            <a:r>
              <a:rPr lang="en-US" sz="1800" dirty="0" smtClean="0">
                <a:solidFill>
                  <a:schemeClr val="accent2">
                    <a:lumMod val="75000"/>
                  </a:schemeClr>
                </a:solidFill>
                <a:ea typeface="ＭＳ Ｐゴシック" charset="0"/>
              </a:rPr>
              <a:t>Liability Offset</a:t>
            </a:r>
          </a:p>
          <a:p>
            <a:pPr>
              <a:buClr>
                <a:srgbClr val="92D050"/>
              </a:buClr>
            </a:pPr>
            <a:endParaRPr lang="en-US" sz="1000" dirty="0"/>
          </a:p>
        </p:txBody>
      </p:sp>
      <p:sp>
        <p:nvSpPr>
          <p:cNvPr id="5" name="Slide Number Placeholder 4"/>
          <p:cNvSpPr>
            <a:spLocks noGrp="1"/>
          </p:cNvSpPr>
          <p:nvPr>
            <p:ph type="sldNum" sz="quarter" idx="12"/>
          </p:nvPr>
        </p:nvSpPr>
        <p:spPr>
          <a:xfrm>
            <a:off x="8430481" y="6324600"/>
            <a:ext cx="512638" cy="365125"/>
          </a:xfrm>
        </p:spPr>
        <p:txBody>
          <a:bodyPr/>
          <a:lstStyle/>
          <a:p>
            <a:fld id="{BC94B573-C9A4-4BCD-AE6A-8A3437B01920}" type="slidenum">
              <a:rPr lang="en-US" smtClean="0">
                <a:solidFill>
                  <a:schemeClr val="tx1"/>
                </a:solidFill>
              </a:rPr>
              <a:t>2</a:t>
            </a:fld>
            <a:endParaRPr lang="en-US" dirty="0">
              <a:solidFill>
                <a:schemeClr val="tx1"/>
              </a:solidFill>
            </a:endParaRPr>
          </a:p>
        </p:txBody>
      </p:sp>
      <p:sp>
        <p:nvSpPr>
          <p:cNvPr id="4" name="Content Placeholder 2"/>
          <p:cNvSpPr txBox="1">
            <a:spLocks/>
          </p:cNvSpPr>
          <p:nvPr/>
        </p:nvSpPr>
        <p:spPr>
          <a:xfrm>
            <a:off x="2895600" y="2819400"/>
            <a:ext cx="5791200" cy="62230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4">
              <a:spcBef>
                <a:spcPts val="0"/>
              </a:spcBef>
              <a:buClr>
                <a:schemeClr val="accent2">
                  <a:lumMod val="75000"/>
                </a:schemeClr>
              </a:buClr>
              <a:buFont typeface="Wingdings" panose="05000000000000000000" pitchFamily="2" charset="2"/>
              <a:buChar char="Ø"/>
              <a:defRPr/>
            </a:pPr>
            <a:r>
              <a:rPr lang="en-US" sz="2000" dirty="0" smtClean="0">
                <a:solidFill>
                  <a:schemeClr val="accent2">
                    <a:lumMod val="75000"/>
                  </a:schemeClr>
                </a:solidFill>
                <a:ea typeface="ＭＳ Ｐゴシック" charset="0"/>
              </a:rPr>
              <a:t>Voucher Tips</a:t>
            </a:r>
          </a:p>
          <a:p>
            <a:pPr lvl="4">
              <a:spcBef>
                <a:spcPts val="0"/>
              </a:spcBef>
              <a:buClr>
                <a:schemeClr val="accent2">
                  <a:lumMod val="75000"/>
                </a:schemeClr>
              </a:buClr>
              <a:buFont typeface="Wingdings" panose="05000000000000000000" pitchFamily="2" charset="2"/>
              <a:buChar char="Ø"/>
              <a:defRPr/>
            </a:pPr>
            <a:r>
              <a:rPr lang="en-US" sz="2000" dirty="0" smtClean="0">
                <a:solidFill>
                  <a:schemeClr val="accent2">
                    <a:lumMod val="75000"/>
                  </a:schemeClr>
                </a:solidFill>
                <a:ea typeface="ＭＳ Ｐゴシック" charset="0"/>
              </a:rPr>
              <a:t>What to Pay</a:t>
            </a:r>
          </a:p>
          <a:p>
            <a:pPr lvl="4">
              <a:spcBef>
                <a:spcPts val="0"/>
              </a:spcBef>
              <a:buClr>
                <a:schemeClr val="accent2">
                  <a:lumMod val="75000"/>
                </a:schemeClr>
              </a:buClr>
              <a:buFont typeface="Wingdings" panose="05000000000000000000" pitchFamily="2" charset="2"/>
              <a:buChar char="Ø"/>
              <a:defRPr/>
            </a:pPr>
            <a:r>
              <a:rPr lang="en-US" sz="2000" dirty="0" smtClean="0">
                <a:solidFill>
                  <a:schemeClr val="accent2">
                    <a:lumMod val="75000"/>
                  </a:schemeClr>
                </a:solidFill>
                <a:ea typeface="ＭＳ Ｐゴシック" charset="0"/>
              </a:rPr>
              <a:t>Prior Balance Research</a:t>
            </a:r>
          </a:p>
          <a:p>
            <a:pPr lvl="4">
              <a:spcBef>
                <a:spcPts val="0"/>
              </a:spcBef>
              <a:buClr>
                <a:schemeClr val="accent2">
                  <a:lumMod val="75000"/>
                </a:schemeClr>
              </a:buClr>
              <a:buFont typeface="Wingdings" panose="05000000000000000000" pitchFamily="2" charset="2"/>
              <a:buChar char="Ø"/>
              <a:defRPr/>
            </a:pPr>
            <a:r>
              <a:rPr lang="en-US" sz="2000" dirty="0" smtClean="0">
                <a:solidFill>
                  <a:schemeClr val="accent2">
                    <a:lumMod val="75000"/>
                  </a:schemeClr>
                </a:solidFill>
                <a:ea typeface="ＭＳ Ｐゴシック" charset="0"/>
              </a:rPr>
              <a:t>Voucher Activity Inquiry</a:t>
            </a:r>
          </a:p>
          <a:p>
            <a:pPr lvl="4">
              <a:spcBef>
                <a:spcPts val="0"/>
              </a:spcBef>
              <a:buClr>
                <a:schemeClr val="accent2">
                  <a:lumMod val="75000"/>
                </a:schemeClr>
              </a:buClr>
              <a:buFont typeface="Wingdings" panose="05000000000000000000" pitchFamily="2" charset="2"/>
              <a:buChar char="Ø"/>
              <a:defRPr/>
            </a:pPr>
            <a:r>
              <a:rPr lang="en-US" sz="2000" dirty="0" smtClean="0">
                <a:solidFill>
                  <a:schemeClr val="accent2">
                    <a:lumMod val="75000"/>
                  </a:schemeClr>
                </a:solidFill>
                <a:ea typeface="ＭＳ Ｐゴシック" charset="0"/>
              </a:rPr>
              <a:t>Document Status</a:t>
            </a:r>
          </a:p>
          <a:p>
            <a:pPr lvl="4">
              <a:spcBef>
                <a:spcPts val="0"/>
              </a:spcBef>
              <a:buClr>
                <a:schemeClr val="accent2">
                  <a:lumMod val="75000"/>
                </a:schemeClr>
              </a:buClr>
              <a:buFont typeface="Wingdings" panose="05000000000000000000" pitchFamily="2" charset="2"/>
              <a:buChar char="Ø"/>
              <a:defRPr/>
            </a:pPr>
            <a:r>
              <a:rPr lang="en-US" sz="2000" dirty="0">
                <a:solidFill>
                  <a:schemeClr val="accent2">
                    <a:lumMod val="75000"/>
                  </a:schemeClr>
                </a:solidFill>
                <a:ea typeface="ＭＳ Ｐゴシック" charset="0"/>
              </a:rPr>
              <a:t>RIR Notifications </a:t>
            </a:r>
          </a:p>
          <a:p>
            <a:pPr lvl="4">
              <a:spcBef>
                <a:spcPts val="0"/>
              </a:spcBef>
              <a:buClr>
                <a:schemeClr val="accent2">
                  <a:lumMod val="75000"/>
                </a:schemeClr>
              </a:buClr>
              <a:buFont typeface="Wingdings" panose="05000000000000000000" pitchFamily="2" charset="2"/>
              <a:buChar char="Ø"/>
              <a:defRPr/>
            </a:pPr>
            <a:r>
              <a:rPr lang="en-US" sz="2000" dirty="0" smtClean="0">
                <a:solidFill>
                  <a:schemeClr val="accent2">
                    <a:lumMod val="75000"/>
                  </a:schemeClr>
                </a:solidFill>
                <a:ea typeface="ＭＳ Ｐゴシック" charset="0"/>
              </a:rPr>
              <a:t>Finding an Existing Voucher</a:t>
            </a:r>
          </a:p>
          <a:p>
            <a:pPr lvl="4">
              <a:spcBef>
                <a:spcPts val="0"/>
              </a:spcBef>
              <a:buClr>
                <a:schemeClr val="accent2">
                  <a:lumMod val="75000"/>
                </a:schemeClr>
              </a:buClr>
              <a:buFont typeface="Wingdings" panose="05000000000000000000" pitchFamily="2" charset="2"/>
              <a:buChar char="Ø"/>
              <a:defRPr/>
            </a:pPr>
            <a:r>
              <a:rPr lang="en-US" sz="2000" dirty="0" smtClean="0">
                <a:solidFill>
                  <a:schemeClr val="accent2">
                    <a:lumMod val="75000"/>
                  </a:schemeClr>
                </a:solidFill>
                <a:ea typeface="ＭＳ Ｐゴシック" charset="0"/>
              </a:rPr>
              <a:t>Marking Corrections to a Voucher</a:t>
            </a:r>
          </a:p>
          <a:p>
            <a:pPr lvl="4">
              <a:spcBef>
                <a:spcPts val="0"/>
              </a:spcBef>
              <a:buClr>
                <a:schemeClr val="accent2">
                  <a:lumMod val="75000"/>
                </a:schemeClr>
              </a:buClr>
              <a:buFont typeface="Wingdings" panose="05000000000000000000" pitchFamily="2" charset="2"/>
              <a:buChar char="Ø"/>
              <a:defRPr/>
            </a:pPr>
            <a:r>
              <a:rPr lang="en-US" sz="2000" dirty="0" smtClean="0">
                <a:solidFill>
                  <a:schemeClr val="accent2">
                    <a:lumMod val="75000"/>
                  </a:schemeClr>
                </a:solidFill>
                <a:ea typeface="ＭＳ Ｐゴシック" charset="0"/>
              </a:rPr>
              <a:t>How to Recycle a Voucher</a:t>
            </a:r>
          </a:p>
          <a:p>
            <a:pPr lvl="4">
              <a:spcBef>
                <a:spcPts val="0"/>
              </a:spcBef>
              <a:buClr>
                <a:schemeClr val="accent2">
                  <a:lumMod val="75000"/>
                </a:schemeClr>
              </a:buClr>
              <a:buFont typeface="Wingdings" panose="05000000000000000000" pitchFamily="2" charset="2"/>
              <a:buChar char="Ø"/>
              <a:defRPr/>
            </a:pPr>
            <a:r>
              <a:rPr lang="en-US" sz="2000" dirty="0" smtClean="0">
                <a:solidFill>
                  <a:schemeClr val="accent2">
                    <a:lumMod val="75000"/>
                  </a:schemeClr>
                </a:solidFill>
                <a:ea typeface="ＭＳ Ｐゴシック" charset="0"/>
              </a:rPr>
              <a:t>Questions</a:t>
            </a:r>
          </a:p>
          <a:p>
            <a:pPr>
              <a:buClr>
                <a:srgbClr val="92D050"/>
              </a:buClr>
            </a:pPr>
            <a:endParaRPr lang="en-US" sz="1000" dirty="0"/>
          </a:p>
        </p:txBody>
      </p:sp>
    </p:spTree>
    <p:extLst>
      <p:ext uri="{BB962C8B-B14F-4D97-AF65-F5344CB8AC3E}">
        <p14:creationId xmlns:p14="http://schemas.microsoft.com/office/powerpoint/2010/main" val="29921451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637193" y="2209800"/>
            <a:ext cx="5506807" cy="4252885"/>
          </a:xfrm>
          <a:prstGeom prst="rect">
            <a:avLst/>
          </a:prstGeom>
        </p:spPr>
      </p:pic>
      <p:sp>
        <p:nvSpPr>
          <p:cNvPr id="2" name="Title 1"/>
          <p:cNvSpPr>
            <a:spLocks noGrp="1"/>
          </p:cNvSpPr>
          <p:nvPr>
            <p:ph type="title"/>
          </p:nvPr>
        </p:nvSpPr>
        <p:spPr>
          <a:xfrm>
            <a:off x="228600" y="284943"/>
            <a:ext cx="6347713" cy="1320800"/>
          </a:xfrm>
        </p:spPr>
        <p:txBody>
          <a:bodyPr>
            <a:normAutofit/>
          </a:bodyPr>
          <a:lstStyle/>
          <a:p>
            <a:r>
              <a:rPr lang="en-US" dirty="0">
                <a:solidFill>
                  <a:schemeClr val="accent2">
                    <a:lumMod val="75000"/>
                  </a:schemeClr>
                </a:solidFill>
              </a:rPr>
              <a:t>Researching Match Exceptions</a:t>
            </a:r>
          </a:p>
        </p:txBody>
      </p:sp>
      <p:sp>
        <p:nvSpPr>
          <p:cNvPr id="6" name="Content Placeholder 2"/>
          <p:cNvSpPr>
            <a:spLocks noGrp="1"/>
          </p:cNvSpPr>
          <p:nvPr>
            <p:ph idx="1"/>
          </p:nvPr>
        </p:nvSpPr>
        <p:spPr>
          <a:xfrm>
            <a:off x="29461" y="1490274"/>
            <a:ext cx="3581400" cy="4191000"/>
          </a:xfrm>
        </p:spPr>
        <p:txBody>
          <a:bodyPr>
            <a:normAutofit/>
          </a:bodyPr>
          <a:lstStyle/>
          <a:p>
            <a:pPr marL="0" indent="0">
              <a:buNone/>
            </a:pPr>
            <a:r>
              <a:rPr lang="en-US" sz="1600" dirty="0" smtClean="0">
                <a:solidFill>
                  <a:schemeClr val="tx1"/>
                </a:solidFill>
              </a:rPr>
              <a:t>Where to look:</a:t>
            </a:r>
            <a:endParaRPr lang="en-US" sz="1400" dirty="0" smtClean="0">
              <a:solidFill>
                <a:schemeClr val="tx1"/>
              </a:solidFill>
            </a:endParaRPr>
          </a:p>
          <a:p>
            <a:pPr marL="676656" lvl="2" indent="0">
              <a:spcBef>
                <a:spcPts val="0"/>
              </a:spcBef>
              <a:buNone/>
            </a:pPr>
            <a:r>
              <a:rPr lang="en-US" sz="1050" dirty="0">
                <a:solidFill>
                  <a:schemeClr val="tx1"/>
                </a:solidFill>
              </a:rPr>
              <a:t>	</a:t>
            </a:r>
            <a:endParaRPr lang="en-US" sz="1050" dirty="0" smtClean="0">
              <a:solidFill>
                <a:schemeClr val="tx1"/>
              </a:solidFill>
            </a:endParaRPr>
          </a:p>
          <a:p>
            <a:pPr>
              <a:spcBef>
                <a:spcPts val="0"/>
              </a:spcBef>
              <a:buFont typeface="+mj-lt"/>
              <a:buAutoNum type="arabicPeriod" startAt="2"/>
            </a:pPr>
            <a:r>
              <a:rPr lang="en-US" sz="1600" dirty="0">
                <a:solidFill>
                  <a:schemeClr val="tx1"/>
                </a:solidFill>
              </a:rPr>
              <a:t>	</a:t>
            </a:r>
            <a:r>
              <a:rPr lang="en-US" sz="1600" dirty="0" smtClean="0">
                <a:solidFill>
                  <a:schemeClr val="tx1"/>
                </a:solidFill>
              </a:rPr>
              <a:t>Run a PO Buydown Report </a:t>
            </a:r>
            <a:endParaRPr lang="en-US" sz="1600" dirty="0">
              <a:solidFill>
                <a:schemeClr val="tx1"/>
              </a:solidFill>
            </a:endParaRPr>
          </a:p>
          <a:p>
            <a:pPr marL="745236" lvl="1" indent="-342900">
              <a:spcBef>
                <a:spcPts val="0"/>
              </a:spcBef>
              <a:buFont typeface="+mj-lt"/>
              <a:buAutoNum type="alphaLcPeriod"/>
            </a:pPr>
            <a:r>
              <a:rPr lang="en-US" sz="1400" dirty="0">
                <a:solidFill>
                  <a:schemeClr val="tx1"/>
                </a:solidFill>
              </a:rPr>
              <a:t>Check </a:t>
            </a:r>
            <a:r>
              <a:rPr lang="en-US" sz="1400" dirty="0" smtClean="0">
                <a:solidFill>
                  <a:schemeClr val="tx1"/>
                </a:solidFill>
              </a:rPr>
              <a:t>line available balances for the matching PO line from the voucher. </a:t>
            </a:r>
          </a:p>
          <a:p>
            <a:pPr marL="402336" lvl="1" indent="0">
              <a:spcBef>
                <a:spcPts val="0"/>
              </a:spcBef>
              <a:buNone/>
            </a:pPr>
            <a:endParaRPr lang="en-US" sz="1400" dirty="0">
              <a:solidFill>
                <a:schemeClr val="tx1"/>
              </a:solidFill>
            </a:endParaRPr>
          </a:p>
          <a:p>
            <a:pPr marL="402336" lvl="1" indent="0">
              <a:spcBef>
                <a:spcPts val="0"/>
              </a:spcBef>
              <a:buNone/>
            </a:pPr>
            <a:r>
              <a:rPr lang="en-US" sz="1400" dirty="0" smtClean="0">
                <a:solidFill>
                  <a:schemeClr val="tx1"/>
                </a:solidFill>
              </a:rPr>
              <a:t>For this </a:t>
            </a:r>
            <a:r>
              <a:rPr lang="en-US" sz="1400" dirty="0" smtClean="0">
                <a:solidFill>
                  <a:schemeClr val="tx1"/>
                </a:solidFill>
              </a:rPr>
              <a:t>example, </a:t>
            </a:r>
            <a:r>
              <a:rPr lang="en-US" sz="1400" dirty="0" smtClean="0">
                <a:solidFill>
                  <a:schemeClr val="tx1"/>
                </a:solidFill>
              </a:rPr>
              <a:t>PO line 1 has $312.62 available. The invoice line to be paid from the voucher is for $726.00. </a:t>
            </a:r>
            <a:r>
              <a:rPr lang="en-US" sz="1400" dirty="0" smtClean="0">
                <a:solidFill>
                  <a:schemeClr val="tx1"/>
                </a:solidFill>
              </a:rPr>
              <a:t>So, </a:t>
            </a:r>
            <a:r>
              <a:rPr lang="en-US" sz="1400" dirty="0" smtClean="0">
                <a:solidFill>
                  <a:schemeClr val="tx1"/>
                </a:solidFill>
              </a:rPr>
              <a:t>the PO will need to be increased in order to process this voucher. </a:t>
            </a:r>
            <a:endParaRPr lang="en-US" sz="1400" dirty="0">
              <a:solidFill>
                <a:schemeClr val="tx1"/>
              </a:solidFill>
            </a:endParaRPr>
          </a:p>
          <a:p>
            <a:pPr marL="745236" lvl="1" indent="-342900">
              <a:spcBef>
                <a:spcPts val="0"/>
              </a:spcBef>
              <a:buFont typeface="+mj-lt"/>
              <a:buAutoNum type="alphaLcPeriod"/>
            </a:pPr>
            <a:endParaRPr lang="en-US" sz="1050" dirty="0">
              <a:solidFill>
                <a:schemeClr val="tx1"/>
              </a:solidFill>
            </a:endParaRPr>
          </a:p>
          <a:p>
            <a:pPr marL="59436" indent="0">
              <a:spcBef>
                <a:spcPts val="0"/>
              </a:spcBef>
              <a:buNone/>
            </a:pPr>
            <a:endParaRPr lang="en-US" sz="1600" dirty="0">
              <a:solidFill>
                <a:schemeClr val="tx1"/>
              </a:solidFill>
            </a:endParaRPr>
          </a:p>
        </p:txBody>
      </p:sp>
      <p:sp>
        <p:nvSpPr>
          <p:cNvPr id="4" name="Slide Number Placeholder 3"/>
          <p:cNvSpPr>
            <a:spLocks noGrp="1"/>
          </p:cNvSpPr>
          <p:nvPr>
            <p:ph type="sldNum" sz="quarter" idx="12"/>
          </p:nvPr>
        </p:nvSpPr>
        <p:spPr>
          <a:xfrm>
            <a:off x="8538266" y="6462685"/>
            <a:ext cx="512638" cy="365125"/>
          </a:xfrm>
        </p:spPr>
        <p:txBody>
          <a:bodyPr/>
          <a:lstStyle/>
          <a:p>
            <a:fld id="{BC94B573-C9A4-4BCD-AE6A-8A3437B01920}" type="slidenum">
              <a:rPr lang="en-US" smtClean="0">
                <a:solidFill>
                  <a:schemeClr val="tx1"/>
                </a:solidFill>
              </a:rPr>
              <a:t>20</a:t>
            </a:fld>
            <a:endParaRPr lang="en-US" dirty="0">
              <a:solidFill>
                <a:schemeClr val="tx1"/>
              </a:solidFill>
            </a:endParaRPr>
          </a:p>
        </p:txBody>
      </p:sp>
      <p:sp>
        <p:nvSpPr>
          <p:cNvPr id="17" name="Oval 16"/>
          <p:cNvSpPr/>
          <p:nvPr/>
        </p:nvSpPr>
        <p:spPr>
          <a:xfrm>
            <a:off x="8469924" y="3276600"/>
            <a:ext cx="649323" cy="3091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8616" y="5195915"/>
            <a:ext cx="1187624" cy="1357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3042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469" y="304800"/>
            <a:ext cx="6343672" cy="709865"/>
          </a:xfrm>
        </p:spPr>
        <p:txBody>
          <a:bodyPr>
            <a:normAutofit/>
          </a:bodyPr>
          <a:lstStyle/>
          <a:p>
            <a:r>
              <a:rPr lang="en-US" dirty="0">
                <a:solidFill>
                  <a:schemeClr val="accent2">
                    <a:lumMod val="75000"/>
                  </a:schemeClr>
                </a:solidFill>
              </a:rPr>
              <a:t>Correcting Match Exceptions</a:t>
            </a:r>
          </a:p>
        </p:txBody>
      </p:sp>
      <p:sp>
        <p:nvSpPr>
          <p:cNvPr id="3" name="Content Placeholder 2"/>
          <p:cNvSpPr>
            <a:spLocks noGrp="1"/>
          </p:cNvSpPr>
          <p:nvPr>
            <p:ph idx="1"/>
          </p:nvPr>
        </p:nvSpPr>
        <p:spPr>
          <a:xfrm>
            <a:off x="1" y="1143000"/>
            <a:ext cx="7772400" cy="5486400"/>
          </a:xfrm>
        </p:spPr>
        <p:txBody>
          <a:bodyPr>
            <a:normAutofit fontScale="92500" lnSpcReduction="10000"/>
          </a:bodyPr>
          <a:lstStyle/>
          <a:p>
            <a:pPr>
              <a:buFont typeface="Wingdings" panose="05000000000000000000" pitchFamily="2" charset="2"/>
              <a:buChar char="Ø"/>
            </a:pPr>
            <a:r>
              <a:rPr lang="en-US" b="1" dirty="0" smtClean="0">
                <a:solidFill>
                  <a:schemeClr val="accent2">
                    <a:lumMod val="75000"/>
                  </a:schemeClr>
                </a:solidFill>
              </a:rPr>
              <a:t>Error: PO not in Dispatched Status</a:t>
            </a:r>
          </a:p>
          <a:p>
            <a:pPr lvl="1">
              <a:buFont typeface="Arial" panose="020B0604020202020204" pitchFamily="34" charset="0"/>
              <a:buChar char="•"/>
            </a:pPr>
            <a:r>
              <a:rPr lang="en-US" dirty="0" smtClean="0">
                <a:solidFill>
                  <a:schemeClr val="tx1"/>
                </a:solidFill>
              </a:rPr>
              <a:t>Solution: Contact the buyer listed at Procurement to dispatch the PO.</a:t>
            </a:r>
          </a:p>
          <a:p>
            <a:pPr>
              <a:buFont typeface="Wingdings" panose="05000000000000000000" pitchFamily="2" charset="2"/>
              <a:buChar char="Ø"/>
            </a:pPr>
            <a:r>
              <a:rPr lang="en-US" b="1" dirty="0">
                <a:solidFill>
                  <a:schemeClr val="accent2">
                    <a:lumMod val="75000"/>
                  </a:schemeClr>
                </a:solidFill>
              </a:rPr>
              <a:t>Error: PO Encumbrance balance does not have enough money to pay invoice </a:t>
            </a:r>
          </a:p>
          <a:p>
            <a:pPr lvl="1">
              <a:buFont typeface="Arial" panose="020B0604020202020204" pitchFamily="34" charset="0"/>
              <a:buChar char="•"/>
            </a:pPr>
            <a:r>
              <a:rPr lang="en-US" dirty="0">
                <a:solidFill>
                  <a:schemeClr val="tx1"/>
                </a:solidFill>
              </a:rPr>
              <a:t>Solution: Contact the buyer listed at </a:t>
            </a:r>
            <a:r>
              <a:rPr lang="en-US" dirty="0" smtClean="0">
                <a:solidFill>
                  <a:schemeClr val="tx1"/>
                </a:solidFill>
              </a:rPr>
              <a:t>Procurement to increase the PO. Supporting documentation will need to be provided, (i.e. invoice, contract, etc.)</a:t>
            </a:r>
          </a:p>
          <a:p>
            <a:pPr>
              <a:buFont typeface="Wingdings" panose="05000000000000000000" pitchFamily="2" charset="2"/>
              <a:buChar char="Ø"/>
            </a:pPr>
            <a:r>
              <a:rPr lang="en-US" b="1" dirty="0" smtClean="0">
                <a:solidFill>
                  <a:schemeClr val="accent2">
                    <a:lumMod val="75000"/>
                  </a:schemeClr>
                </a:solidFill>
              </a:rPr>
              <a:t>Error: PO </a:t>
            </a:r>
            <a:r>
              <a:rPr lang="en-US" b="1" dirty="0">
                <a:solidFill>
                  <a:schemeClr val="accent2">
                    <a:lumMod val="75000"/>
                  </a:schemeClr>
                </a:solidFill>
              </a:rPr>
              <a:t>line is not marked amount only</a:t>
            </a:r>
          </a:p>
          <a:p>
            <a:pPr lvl="1">
              <a:buFont typeface="Arial" panose="020B0604020202020204" pitchFamily="34" charset="0"/>
              <a:buChar char="•"/>
            </a:pPr>
            <a:r>
              <a:rPr lang="en-US" dirty="0">
                <a:solidFill>
                  <a:schemeClr val="tx1"/>
                </a:solidFill>
              </a:rPr>
              <a:t>Solution: Contact </a:t>
            </a:r>
            <a:r>
              <a:rPr lang="en-US" dirty="0" smtClean="0">
                <a:solidFill>
                  <a:schemeClr val="tx1"/>
                </a:solidFill>
              </a:rPr>
              <a:t>Brittanie Collier, to disassociate PO from voucher. </a:t>
            </a:r>
            <a:r>
              <a:rPr lang="en-US" dirty="0" smtClean="0">
                <a:solidFill>
                  <a:schemeClr val="tx1"/>
                </a:solidFill>
              </a:rPr>
              <a:t>The </a:t>
            </a:r>
            <a:r>
              <a:rPr lang="en-US" dirty="0" smtClean="0">
                <a:solidFill>
                  <a:schemeClr val="tx1"/>
                </a:solidFill>
              </a:rPr>
              <a:t>buyer can </a:t>
            </a:r>
            <a:r>
              <a:rPr lang="en-US" dirty="0" smtClean="0">
                <a:solidFill>
                  <a:schemeClr val="tx1"/>
                </a:solidFill>
              </a:rPr>
              <a:t>then make </a:t>
            </a:r>
            <a:r>
              <a:rPr lang="en-US" dirty="0" smtClean="0">
                <a:solidFill>
                  <a:schemeClr val="tx1"/>
                </a:solidFill>
              </a:rPr>
              <a:t>corrections to the PO.</a:t>
            </a:r>
          </a:p>
          <a:p>
            <a:pPr>
              <a:buFont typeface="Wingdings" panose="05000000000000000000" pitchFamily="2" charset="2"/>
              <a:buChar char="Ø"/>
            </a:pPr>
            <a:r>
              <a:rPr lang="en-US" b="1" dirty="0" smtClean="0">
                <a:solidFill>
                  <a:schemeClr val="accent2">
                    <a:lumMod val="75000"/>
                  </a:schemeClr>
                </a:solidFill>
              </a:rPr>
              <a:t>Error: PO </a:t>
            </a:r>
            <a:r>
              <a:rPr lang="en-US" b="1" dirty="0">
                <a:solidFill>
                  <a:schemeClr val="accent2">
                    <a:lumMod val="75000"/>
                  </a:schemeClr>
                </a:solidFill>
              </a:rPr>
              <a:t>line balance does not have enough money to pay invoice. </a:t>
            </a:r>
          </a:p>
          <a:p>
            <a:pPr lvl="1">
              <a:buFont typeface="Arial" panose="020B0604020202020204" pitchFamily="34" charset="0"/>
              <a:buChar char="•"/>
            </a:pPr>
            <a:r>
              <a:rPr lang="en-US" dirty="0">
                <a:solidFill>
                  <a:schemeClr val="tx1"/>
                </a:solidFill>
              </a:rPr>
              <a:t>Solution: Contact the buyer listed at Procurement to increase the PO. Supporting documentation will need to be provided, (i.e. invoice, contract, etc</a:t>
            </a:r>
            <a:r>
              <a:rPr lang="en-US" dirty="0" smtClean="0">
                <a:solidFill>
                  <a:schemeClr val="tx1"/>
                </a:solidFill>
              </a:rPr>
              <a:t>.).</a:t>
            </a:r>
          </a:p>
          <a:p>
            <a:pPr marL="402336" lvl="1" indent="0">
              <a:buNone/>
            </a:pPr>
            <a:endParaRPr lang="en-US" dirty="0" smtClean="0">
              <a:solidFill>
                <a:schemeClr val="tx1"/>
              </a:solidFill>
            </a:endParaRPr>
          </a:p>
          <a:p>
            <a:pPr marL="402336" lvl="1" indent="0" algn="ctr">
              <a:lnSpc>
                <a:spcPct val="120000"/>
              </a:lnSpc>
              <a:spcBef>
                <a:spcPts val="0"/>
              </a:spcBef>
              <a:buNone/>
            </a:pPr>
            <a:r>
              <a:rPr lang="en-US" sz="1500" i="1" dirty="0">
                <a:solidFill>
                  <a:schemeClr val="accent2">
                    <a:lumMod val="75000"/>
                  </a:schemeClr>
                </a:solidFill>
              </a:rPr>
              <a:t>Note:	There are times that vouchers for copies will </a:t>
            </a:r>
            <a:r>
              <a:rPr lang="en-US" sz="1500" i="1" dirty="0" smtClean="0">
                <a:solidFill>
                  <a:schemeClr val="accent2">
                    <a:lumMod val="75000"/>
                  </a:schemeClr>
                </a:solidFill>
              </a:rPr>
              <a:t>result in a </a:t>
            </a:r>
            <a:r>
              <a:rPr lang="en-US" sz="1500" i="1" dirty="0">
                <a:solidFill>
                  <a:schemeClr val="accent2">
                    <a:lumMod val="75000"/>
                  </a:schemeClr>
                </a:solidFill>
              </a:rPr>
              <a:t>match </a:t>
            </a:r>
            <a:r>
              <a:rPr lang="en-US" sz="1500" i="1" dirty="0" smtClean="0">
                <a:solidFill>
                  <a:schemeClr val="accent2">
                    <a:lumMod val="75000"/>
                  </a:schemeClr>
                </a:solidFill>
              </a:rPr>
              <a:t>exception, </a:t>
            </a:r>
            <a:r>
              <a:rPr lang="en-US" sz="1500" i="1" dirty="0">
                <a:solidFill>
                  <a:schemeClr val="accent2">
                    <a:lumMod val="75000"/>
                  </a:schemeClr>
                </a:solidFill>
              </a:rPr>
              <a:t>where all items appear to be correct. The match exception can be caused by rounding of the copy prices. </a:t>
            </a:r>
            <a:endParaRPr lang="en-US" sz="1500" i="1" dirty="0" smtClean="0">
              <a:solidFill>
                <a:schemeClr val="accent2">
                  <a:lumMod val="75000"/>
                </a:schemeClr>
              </a:solidFill>
            </a:endParaRPr>
          </a:p>
          <a:p>
            <a:pPr marL="0" lvl="1" indent="0" algn="ctr">
              <a:lnSpc>
                <a:spcPct val="110000"/>
              </a:lnSpc>
              <a:spcBef>
                <a:spcPts val="0"/>
              </a:spcBef>
              <a:buNone/>
            </a:pPr>
            <a:r>
              <a:rPr lang="en-US" sz="1500" i="1" dirty="0" smtClean="0">
                <a:solidFill>
                  <a:schemeClr val="accent2">
                    <a:lumMod val="75000"/>
                  </a:schemeClr>
                </a:solidFill>
              </a:rPr>
              <a:t>If </a:t>
            </a:r>
            <a:r>
              <a:rPr lang="en-US" sz="1500" i="1" dirty="0">
                <a:solidFill>
                  <a:schemeClr val="accent2">
                    <a:lumMod val="75000"/>
                  </a:schemeClr>
                </a:solidFill>
              </a:rPr>
              <a:t>there </a:t>
            </a:r>
            <a:r>
              <a:rPr lang="en-US" sz="1500" i="1" dirty="0" smtClean="0">
                <a:solidFill>
                  <a:schemeClr val="accent2">
                    <a:lumMod val="75000"/>
                  </a:schemeClr>
                </a:solidFill>
              </a:rPr>
              <a:t>this situation occurs </a:t>
            </a:r>
            <a:r>
              <a:rPr lang="en-US" sz="1500" i="1" dirty="0">
                <a:solidFill>
                  <a:schemeClr val="accent2">
                    <a:lumMod val="75000"/>
                  </a:schemeClr>
                </a:solidFill>
              </a:rPr>
              <a:t>or additional assistance is needed </a:t>
            </a:r>
            <a:endParaRPr lang="en-US" sz="1500" i="1" dirty="0" smtClean="0">
              <a:solidFill>
                <a:schemeClr val="accent2">
                  <a:lumMod val="75000"/>
                </a:schemeClr>
              </a:solidFill>
            </a:endParaRPr>
          </a:p>
          <a:p>
            <a:pPr marL="0" lvl="1" indent="0" algn="ctr">
              <a:lnSpc>
                <a:spcPct val="110000"/>
              </a:lnSpc>
              <a:spcBef>
                <a:spcPts val="0"/>
              </a:spcBef>
              <a:buNone/>
            </a:pPr>
            <a:r>
              <a:rPr lang="en-US" sz="1500" i="1" dirty="0" smtClean="0">
                <a:solidFill>
                  <a:schemeClr val="accent2">
                    <a:lumMod val="75000"/>
                  </a:schemeClr>
                </a:solidFill>
              </a:rPr>
              <a:t>please </a:t>
            </a:r>
            <a:r>
              <a:rPr lang="en-US" sz="1500" i="1" dirty="0">
                <a:solidFill>
                  <a:schemeClr val="accent2">
                    <a:lumMod val="75000"/>
                  </a:schemeClr>
                </a:solidFill>
              </a:rPr>
              <a:t>contact Accounts Payable or Brittanie Collier. </a:t>
            </a:r>
          </a:p>
          <a:p>
            <a:pPr marL="402336" lvl="1" indent="0">
              <a:buNone/>
            </a:pPr>
            <a:endParaRPr lang="en-US" dirty="0">
              <a:solidFill>
                <a:schemeClr val="tx1"/>
              </a:solidFill>
            </a:endParaRPr>
          </a:p>
          <a:p>
            <a:pPr marL="402336" lvl="1" indent="0">
              <a:buNone/>
            </a:pPr>
            <a:endParaRPr lang="en-US" dirty="0">
              <a:solidFill>
                <a:schemeClr val="tx1"/>
              </a:solidFill>
            </a:endParaRPr>
          </a:p>
          <a:p>
            <a:pPr>
              <a:buFont typeface="Courier New" panose="02070309020205020404" pitchFamily="49" charset="0"/>
              <a:buChar char="o"/>
            </a:pPr>
            <a:endParaRPr lang="en-US" dirty="0">
              <a:solidFill>
                <a:schemeClr val="tx1"/>
              </a:solidFill>
            </a:endParaRPr>
          </a:p>
        </p:txBody>
      </p:sp>
      <p:sp>
        <p:nvSpPr>
          <p:cNvPr id="4" name="Slide Number Placeholder 3"/>
          <p:cNvSpPr>
            <a:spLocks noGrp="1"/>
          </p:cNvSpPr>
          <p:nvPr>
            <p:ph type="sldNum" sz="quarter" idx="12"/>
          </p:nvPr>
        </p:nvSpPr>
        <p:spPr>
          <a:xfrm>
            <a:off x="8412897" y="6400800"/>
            <a:ext cx="512638" cy="365125"/>
          </a:xfrm>
        </p:spPr>
        <p:txBody>
          <a:bodyPr/>
          <a:lstStyle/>
          <a:p>
            <a:fld id="{BC94B573-C9A4-4BCD-AE6A-8A3437B01920}" type="slidenum">
              <a:rPr lang="en-US" smtClean="0">
                <a:solidFill>
                  <a:schemeClr val="tx1"/>
                </a:solidFill>
              </a:rPr>
              <a:t>21</a:t>
            </a:fld>
            <a:endParaRPr lang="en-US" dirty="0">
              <a:solidFill>
                <a:schemeClr val="tx1"/>
              </a:solidFill>
            </a:endParaRPr>
          </a:p>
        </p:txBody>
      </p:sp>
      <p:pic>
        <p:nvPicPr>
          <p:cNvPr id="4100" name="Picture 4" descr="Image result for corrections clip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633323"/>
            <a:ext cx="896816" cy="898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3957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304800" y="5334000"/>
            <a:ext cx="8458200" cy="1371600"/>
          </a:xfrm>
          <a:prstGeom prst="rect">
            <a:avLst/>
          </a:prstGeom>
        </p:spPr>
        <p:txBody>
          <a:bodyPr vert="horz" lIns="91440" tIns="45720" rIns="91440" bIns="45720" rtlCol="0">
            <a:normAutofit fontScale="85000" lnSpcReduction="10000"/>
          </a:bodyPr>
          <a:lst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114300" indent="0">
              <a:buFont typeface="Corbel" pitchFamily="34" charset="0"/>
              <a:buNone/>
            </a:pPr>
            <a:r>
              <a:rPr lang="en-US" dirty="0" smtClean="0">
                <a:solidFill>
                  <a:schemeClr val="tx1"/>
                </a:solidFill>
              </a:rPr>
              <a:t>Payment Method Types:</a:t>
            </a:r>
          </a:p>
          <a:p>
            <a:pPr marL="457200" indent="-342900"/>
            <a:r>
              <a:rPr lang="en-US" dirty="0" smtClean="0">
                <a:solidFill>
                  <a:schemeClr val="tx1"/>
                </a:solidFill>
              </a:rPr>
              <a:t>ACH- Electronic payment to the vendors bank account. </a:t>
            </a:r>
          </a:p>
          <a:p>
            <a:pPr marL="114300" indent="0">
              <a:buNone/>
            </a:pPr>
            <a:r>
              <a:rPr lang="en-US" i="1" dirty="0" smtClean="0">
                <a:solidFill>
                  <a:schemeClr val="tx1"/>
                </a:solidFill>
              </a:rPr>
              <a:t>	</a:t>
            </a:r>
            <a:r>
              <a:rPr lang="en-US" sz="1900" i="1" dirty="0" smtClean="0">
                <a:solidFill>
                  <a:schemeClr val="tx1"/>
                </a:solidFill>
              </a:rPr>
              <a:t>(To setup ACH payments, the Vendor must contact The Comptrollers Office.) </a:t>
            </a:r>
          </a:p>
          <a:p>
            <a:pPr marL="457200" indent="-342900"/>
            <a:r>
              <a:rPr lang="en-US" dirty="0" smtClean="0">
                <a:solidFill>
                  <a:schemeClr val="tx1"/>
                </a:solidFill>
              </a:rPr>
              <a:t>CHK- Check payment mailed to the vendor.</a:t>
            </a:r>
          </a:p>
        </p:txBody>
      </p:sp>
      <p:sp>
        <p:nvSpPr>
          <p:cNvPr id="2" name="Title 1"/>
          <p:cNvSpPr>
            <a:spLocks noGrp="1"/>
          </p:cNvSpPr>
          <p:nvPr>
            <p:ph type="title"/>
          </p:nvPr>
        </p:nvSpPr>
        <p:spPr>
          <a:xfrm>
            <a:off x="-1447800" y="58891"/>
            <a:ext cx="7620000" cy="1143000"/>
          </a:xfrm>
        </p:spPr>
        <p:txBody>
          <a:bodyPr/>
          <a:lstStyle/>
          <a:p>
            <a:pPr algn="ctr"/>
            <a:r>
              <a:rPr lang="en-US" dirty="0" smtClean="0">
                <a:solidFill>
                  <a:schemeClr val="accent2">
                    <a:lumMod val="75000"/>
                  </a:schemeClr>
                </a:solidFill>
              </a:rPr>
              <a:t>Payment Information</a:t>
            </a:r>
            <a:endParaRPr lang="en-US" dirty="0">
              <a:solidFill>
                <a:schemeClr val="accent2">
                  <a:lumMod val="75000"/>
                </a:schemeClr>
              </a:solidFill>
            </a:endParaRPr>
          </a:p>
        </p:txBody>
      </p:sp>
      <p:sp>
        <p:nvSpPr>
          <p:cNvPr id="3" name="Slide Number Placeholder 2"/>
          <p:cNvSpPr>
            <a:spLocks noGrp="1"/>
          </p:cNvSpPr>
          <p:nvPr>
            <p:ph type="sldNum" sz="quarter" idx="12"/>
          </p:nvPr>
        </p:nvSpPr>
        <p:spPr>
          <a:xfrm>
            <a:off x="8440862" y="6360572"/>
            <a:ext cx="512638" cy="365125"/>
          </a:xfrm>
        </p:spPr>
        <p:txBody>
          <a:bodyPr/>
          <a:lstStyle/>
          <a:p>
            <a:fld id="{BC94B573-C9A4-4BCD-AE6A-8A3437B01920}" type="slidenum">
              <a:rPr lang="en-US" smtClean="0">
                <a:solidFill>
                  <a:schemeClr val="tx1"/>
                </a:solidFill>
              </a:rPr>
              <a:t>22</a:t>
            </a:fld>
            <a:endParaRPr lang="en-US" dirty="0">
              <a:solidFill>
                <a:schemeClr val="tx1"/>
              </a:solidFill>
            </a:endParaRPr>
          </a:p>
        </p:txBody>
      </p:sp>
      <p:sp>
        <p:nvSpPr>
          <p:cNvPr id="9" name="TextBox 8"/>
          <p:cNvSpPr txBox="1"/>
          <p:nvPr/>
        </p:nvSpPr>
        <p:spPr>
          <a:xfrm>
            <a:off x="932688" y="724890"/>
            <a:ext cx="6477000" cy="646331"/>
          </a:xfrm>
          <a:prstGeom prst="rect">
            <a:avLst/>
          </a:prstGeom>
          <a:noFill/>
        </p:spPr>
        <p:txBody>
          <a:bodyPr wrap="square" rtlCol="0">
            <a:spAutoFit/>
          </a:bodyPr>
          <a:lstStyle/>
          <a:p>
            <a:pPr algn="ctr"/>
            <a:r>
              <a:rPr lang="en-US" dirty="0" smtClean="0"/>
              <a:t>The highlighted section shows the payment information as processed by GAD to the vendor.</a:t>
            </a:r>
            <a:endParaRPr lang="en-US" dirty="0"/>
          </a:p>
        </p:txBody>
      </p:sp>
      <p:pic>
        <p:nvPicPr>
          <p:cNvPr id="4" name="Picture 3"/>
          <p:cNvPicPr>
            <a:picLocks noChangeAspect="1"/>
          </p:cNvPicPr>
          <p:nvPr/>
        </p:nvPicPr>
        <p:blipFill>
          <a:blip r:embed="rId3"/>
          <a:stretch>
            <a:fillRect/>
          </a:stretch>
        </p:blipFill>
        <p:spPr>
          <a:xfrm>
            <a:off x="228600" y="1296390"/>
            <a:ext cx="8915400" cy="4037231"/>
          </a:xfrm>
          <a:prstGeom prst="rect">
            <a:avLst/>
          </a:prstGeom>
        </p:spPr>
      </p:pic>
      <p:sp>
        <p:nvSpPr>
          <p:cNvPr id="8" name="Rectangle 7"/>
          <p:cNvSpPr/>
          <p:nvPr/>
        </p:nvSpPr>
        <p:spPr>
          <a:xfrm>
            <a:off x="307206" y="3657600"/>
            <a:ext cx="5791199" cy="2286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485388" y="2746761"/>
            <a:ext cx="685800" cy="176212"/>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004037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6811"/>
            <a:ext cx="7620000" cy="1143000"/>
          </a:xfrm>
        </p:spPr>
        <p:txBody>
          <a:bodyPr/>
          <a:lstStyle/>
          <a:p>
            <a:pPr algn="ctr"/>
            <a:r>
              <a:rPr lang="en-US" dirty="0" smtClean="0">
                <a:solidFill>
                  <a:schemeClr val="accent2">
                    <a:lumMod val="75000"/>
                  </a:schemeClr>
                </a:solidFill>
              </a:rPr>
              <a:t>Liability Offset</a:t>
            </a:r>
            <a:endParaRPr lang="en-US" dirty="0">
              <a:solidFill>
                <a:schemeClr val="accent2">
                  <a:lumMod val="75000"/>
                </a:schemeClr>
              </a:solidFill>
            </a:endParaRPr>
          </a:p>
        </p:txBody>
      </p:sp>
      <p:sp>
        <p:nvSpPr>
          <p:cNvPr id="5" name="Slide Number Placeholder 4"/>
          <p:cNvSpPr>
            <a:spLocks noGrp="1"/>
          </p:cNvSpPr>
          <p:nvPr>
            <p:ph type="sldNum" sz="quarter" idx="12"/>
          </p:nvPr>
        </p:nvSpPr>
        <p:spPr>
          <a:xfrm>
            <a:off x="8490521" y="6442836"/>
            <a:ext cx="512638" cy="365125"/>
          </a:xfrm>
        </p:spPr>
        <p:txBody>
          <a:bodyPr/>
          <a:lstStyle/>
          <a:p>
            <a:fld id="{BC94B573-C9A4-4BCD-AE6A-8A3437B01920}" type="slidenum">
              <a:rPr lang="en-US" smtClean="0">
                <a:solidFill>
                  <a:schemeClr val="tx1"/>
                </a:solidFill>
              </a:rPr>
              <a:t>23</a:t>
            </a:fld>
            <a:endParaRPr lang="en-US" dirty="0">
              <a:solidFill>
                <a:schemeClr val="tx1"/>
              </a:solidFill>
            </a:endParaRPr>
          </a:p>
        </p:txBody>
      </p:sp>
      <p:sp>
        <p:nvSpPr>
          <p:cNvPr id="6" name="TextBox 5"/>
          <p:cNvSpPr txBox="1"/>
          <p:nvPr/>
        </p:nvSpPr>
        <p:spPr>
          <a:xfrm>
            <a:off x="266700" y="662757"/>
            <a:ext cx="8001000" cy="1169551"/>
          </a:xfrm>
          <a:prstGeom prst="rect">
            <a:avLst/>
          </a:prstGeom>
          <a:noFill/>
        </p:spPr>
        <p:txBody>
          <a:bodyPr wrap="square" rtlCol="0">
            <a:spAutoFit/>
          </a:bodyPr>
          <a:lstStyle/>
          <a:p>
            <a:pPr algn="ctr"/>
            <a:r>
              <a:rPr lang="en-US" sz="1400" dirty="0" smtClean="0"/>
              <a:t>The highlighted section shows that Liability Offset has captured the payment due to an outstanding balance the vendor owes the state. The vendor will receive notification with information on where to call if they have questions. This notification can also be found in the attachments section of the voucher. </a:t>
            </a:r>
          </a:p>
          <a:p>
            <a:pPr algn="ctr"/>
            <a:r>
              <a:rPr lang="en-US" sz="1400" dirty="0" smtClean="0"/>
              <a:t>The Judiciary’s debt to the vendor has been satisfied and nothing further needs to be done. </a:t>
            </a:r>
            <a:endParaRPr lang="en-US" sz="1400" dirty="0"/>
          </a:p>
        </p:txBody>
      </p:sp>
      <p:pic>
        <p:nvPicPr>
          <p:cNvPr id="7" name="Picture 6"/>
          <p:cNvPicPr>
            <a:picLocks noChangeAspect="1"/>
          </p:cNvPicPr>
          <p:nvPr/>
        </p:nvPicPr>
        <p:blipFill>
          <a:blip r:embed="rId3"/>
          <a:stretch>
            <a:fillRect/>
          </a:stretch>
        </p:blipFill>
        <p:spPr>
          <a:xfrm>
            <a:off x="76200" y="1981200"/>
            <a:ext cx="8926959" cy="4435594"/>
          </a:xfrm>
          <a:prstGeom prst="rect">
            <a:avLst/>
          </a:prstGeom>
        </p:spPr>
      </p:pic>
      <p:sp>
        <p:nvSpPr>
          <p:cNvPr id="4" name="Rectangle 3"/>
          <p:cNvSpPr/>
          <p:nvPr/>
        </p:nvSpPr>
        <p:spPr>
          <a:xfrm>
            <a:off x="266700" y="4572000"/>
            <a:ext cx="6096000" cy="213804"/>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2">
                    <a:lumMod val="75000"/>
                  </a:schemeClr>
                </a:solidFill>
              </a:ln>
            </a:endParaRPr>
          </a:p>
        </p:txBody>
      </p:sp>
      <p:sp>
        <p:nvSpPr>
          <p:cNvPr id="3" name="Oval 2"/>
          <p:cNvSpPr/>
          <p:nvPr/>
        </p:nvSpPr>
        <p:spPr>
          <a:xfrm>
            <a:off x="2601468" y="4397166"/>
            <a:ext cx="827532" cy="174834"/>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953942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305" y="203200"/>
            <a:ext cx="6347713" cy="1320800"/>
          </a:xfrm>
        </p:spPr>
        <p:txBody>
          <a:bodyPr/>
          <a:lstStyle/>
          <a:p>
            <a:pPr algn="ctr"/>
            <a:r>
              <a:rPr lang="en-US" dirty="0" smtClean="0">
                <a:solidFill>
                  <a:schemeClr val="accent2">
                    <a:lumMod val="75000"/>
                  </a:schemeClr>
                </a:solidFill>
              </a:rPr>
              <a:t>Voucher (Invoice) Tips</a:t>
            </a:r>
            <a:endParaRPr lang="en-US" dirty="0">
              <a:solidFill>
                <a:schemeClr val="accent2">
                  <a:lumMod val="75000"/>
                </a:schemeClr>
              </a:solidFill>
            </a:endParaRPr>
          </a:p>
        </p:txBody>
      </p:sp>
      <p:sp>
        <p:nvSpPr>
          <p:cNvPr id="3" name="Content Placeholder 2"/>
          <p:cNvSpPr>
            <a:spLocks noGrp="1"/>
          </p:cNvSpPr>
          <p:nvPr>
            <p:ph idx="1"/>
          </p:nvPr>
        </p:nvSpPr>
        <p:spPr>
          <a:xfrm>
            <a:off x="76200" y="1295400"/>
            <a:ext cx="7620000" cy="5334000"/>
          </a:xfrm>
        </p:spPr>
        <p:txBody>
          <a:bodyPr>
            <a:normAutofit/>
          </a:bodyPr>
          <a:lstStyle/>
          <a:p>
            <a:r>
              <a:rPr lang="en-US" dirty="0" smtClean="0"/>
              <a:t>Remember to attach your invoice. Voucher cannot be saved without attachment. </a:t>
            </a:r>
          </a:p>
          <a:p>
            <a:r>
              <a:rPr lang="en-US" dirty="0" smtClean="0"/>
              <a:t>Ensure the invoice number and invoice date agree with the invoice.</a:t>
            </a:r>
          </a:p>
          <a:p>
            <a:r>
              <a:rPr lang="en-US" dirty="0" smtClean="0"/>
              <a:t>Use the description field to record important information, such as serial numbers that will help identify the expense. Enter these items on your requisition, so the information is also pulled into the PO &amp; voucher. </a:t>
            </a:r>
          </a:p>
          <a:p>
            <a:r>
              <a:rPr lang="en-US" dirty="0"/>
              <a:t>Make sure the </a:t>
            </a:r>
            <a:r>
              <a:rPr lang="en-US" dirty="0" smtClean="0"/>
              <a:t>description does </a:t>
            </a:r>
            <a:r>
              <a:rPr lang="en-US" dirty="0"/>
              <a:t>not have any </a:t>
            </a:r>
            <a:r>
              <a:rPr lang="en-US" dirty="0" smtClean="0"/>
              <a:t>special characters, </a:t>
            </a:r>
            <a:r>
              <a:rPr lang="en-US" dirty="0"/>
              <a:t>such as </a:t>
            </a:r>
            <a:r>
              <a:rPr lang="en-US" dirty="0" smtClean="0"/>
              <a:t>`: \ ’ /.  </a:t>
            </a:r>
            <a:r>
              <a:rPr lang="en-US" dirty="0"/>
              <a:t>Many of these are copied over from </a:t>
            </a:r>
            <a:r>
              <a:rPr lang="en-US" dirty="0" smtClean="0"/>
              <a:t>the Requisition and/or PO descriptions</a:t>
            </a:r>
            <a:r>
              <a:rPr lang="en-US" dirty="0"/>
              <a:t>. </a:t>
            </a:r>
            <a:r>
              <a:rPr lang="en-US" dirty="0" smtClean="0"/>
              <a:t>If </a:t>
            </a:r>
            <a:r>
              <a:rPr lang="en-US" dirty="0"/>
              <a:t>these are present, the system will issue a warning and will not </a:t>
            </a:r>
            <a:r>
              <a:rPr lang="en-US" dirty="0" smtClean="0"/>
              <a:t>save the voucher until the characters have been removed.</a:t>
            </a:r>
          </a:p>
          <a:p>
            <a:endParaRPr lang="en-US" dirty="0"/>
          </a:p>
        </p:txBody>
      </p:sp>
      <p:sp>
        <p:nvSpPr>
          <p:cNvPr id="4" name="Slide Number Placeholder 3"/>
          <p:cNvSpPr>
            <a:spLocks noGrp="1"/>
          </p:cNvSpPr>
          <p:nvPr>
            <p:ph type="sldNum" sz="quarter" idx="12"/>
          </p:nvPr>
        </p:nvSpPr>
        <p:spPr>
          <a:xfrm>
            <a:off x="8458200" y="6400800"/>
            <a:ext cx="512638" cy="365125"/>
          </a:xfrm>
        </p:spPr>
        <p:txBody>
          <a:bodyPr/>
          <a:lstStyle/>
          <a:p>
            <a:fld id="{BC94B573-C9A4-4BCD-AE6A-8A3437B01920}" type="slidenum">
              <a:rPr lang="en-US" smtClean="0">
                <a:solidFill>
                  <a:schemeClr val="tx1"/>
                </a:solidFill>
              </a:rPr>
              <a:t>24</a:t>
            </a:fld>
            <a:endParaRPr lang="en-US" dirty="0">
              <a:solidFill>
                <a:schemeClr val="tx1"/>
              </a:solidFill>
            </a:endParaRPr>
          </a:p>
        </p:txBody>
      </p:sp>
    </p:spTree>
    <p:extLst>
      <p:ext uri="{BB962C8B-B14F-4D97-AF65-F5344CB8AC3E}">
        <p14:creationId xmlns:p14="http://schemas.microsoft.com/office/powerpoint/2010/main" val="8944606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7620000" cy="5715000"/>
          </a:xfrm>
        </p:spPr>
        <p:txBody>
          <a:bodyPr>
            <a:normAutofit fontScale="92500" lnSpcReduction="10000"/>
          </a:bodyPr>
          <a:lstStyle/>
          <a:p>
            <a:pPr>
              <a:buFont typeface="Wingdings" panose="05000000000000000000" pitchFamily="2" charset="2"/>
              <a:buChar char="Ø"/>
            </a:pPr>
            <a:r>
              <a:rPr lang="en-US" dirty="0"/>
              <a:t>Phone bills are entered at DBF and do not require local approval.  The invoices are attached to the voucher. You may locate these vouchers through </a:t>
            </a:r>
            <a:r>
              <a:rPr lang="en-US" dirty="0" smtClean="0"/>
              <a:t>the voucher </a:t>
            </a:r>
            <a:r>
              <a:rPr lang="en-US" dirty="0"/>
              <a:t>activity inquiry or by running GL reports. </a:t>
            </a:r>
            <a:endParaRPr lang="en-US" dirty="0" smtClean="0"/>
          </a:p>
          <a:p>
            <a:pPr>
              <a:buFont typeface="Wingdings" panose="05000000000000000000" pitchFamily="2" charset="2"/>
              <a:buChar char="Ø"/>
            </a:pPr>
            <a:r>
              <a:rPr lang="en-US" dirty="0" smtClean="0"/>
              <a:t>Budget Check Warnings Exist-</a:t>
            </a:r>
          </a:p>
          <a:p>
            <a:pPr lvl="1">
              <a:buFont typeface="Arial" panose="020B0604020202020204" pitchFamily="34" charset="0"/>
              <a:buChar char="•"/>
            </a:pPr>
            <a:r>
              <a:rPr lang="en-US" sz="1400" dirty="0" smtClean="0"/>
              <a:t>No action is required by the user.</a:t>
            </a:r>
          </a:p>
          <a:p>
            <a:pPr>
              <a:buFont typeface="Wingdings" panose="05000000000000000000" pitchFamily="2" charset="2"/>
              <a:buChar char="Ø"/>
            </a:pPr>
            <a:r>
              <a:rPr lang="en-US" dirty="0" smtClean="0"/>
              <a:t>Budget Check Errors-</a:t>
            </a:r>
          </a:p>
          <a:p>
            <a:pPr lvl="1">
              <a:buFont typeface="Arial" panose="020B0604020202020204" pitchFamily="34" charset="0"/>
              <a:buChar char="•"/>
            </a:pPr>
            <a:r>
              <a:rPr lang="en-US" sz="1400" dirty="0" smtClean="0"/>
              <a:t>Please check the budget exception page to view the error details.  If you need assistance, please call the DBF, Budget Unit. </a:t>
            </a:r>
          </a:p>
          <a:p>
            <a:pPr>
              <a:buFont typeface="Wingdings" panose="05000000000000000000" pitchFamily="2" charset="2"/>
              <a:buChar char="Ø"/>
            </a:pPr>
            <a:r>
              <a:rPr lang="en-US" dirty="0" smtClean="0"/>
              <a:t>Make sure all statuses are Valid and that the Voucher is approved.</a:t>
            </a:r>
          </a:p>
          <a:p>
            <a:pPr>
              <a:buFont typeface="Wingdings" panose="05000000000000000000" pitchFamily="2" charset="2"/>
              <a:buChar char="Ø"/>
            </a:pPr>
            <a:r>
              <a:rPr lang="en-US" dirty="0" smtClean="0"/>
              <a:t>Follow the Travel Policy- For more information, </a:t>
            </a:r>
            <a:r>
              <a:rPr lang="en-US" dirty="0"/>
              <a:t>please </a:t>
            </a:r>
            <a:r>
              <a:rPr lang="en-US" dirty="0" smtClean="0"/>
              <a:t>visit the travel website on </a:t>
            </a:r>
            <a:r>
              <a:rPr lang="en-US" dirty="0"/>
              <a:t>C</a:t>
            </a:r>
            <a:r>
              <a:rPr lang="en-US" dirty="0" smtClean="0"/>
              <a:t>ourtnet or register for the GEARS Travel Class. </a:t>
            </a:r>
          </a:p>
          <a:p>
            <a:pPr>
              <a:buFont typeface="Wingdings" panose="05000000000000000000" pitchFamily="2" charset="2"/>
              <a:buChar char="Ø"/>
            </a:pPr>
            <a:r>
              <a:rPr lang="en-US" dirty="0"/>
              <a:t>When a vendor does not provide an invoice number the following standardization should be used:</a:t>
            </a:r>
          </a:p>
          <a:p>
            <a:pPr lvl="4">
              <a:buFont typeface="Arial" panose="020B0604020202020204" pitchFamily="34" charset="0"/>
              <a:buChar char="•"/>
            </a:pPr>
            <a:r>
              <a:rPr lang="en-US" dirty="0" smtClean="0"/>
              <a:t>YYYYMMDDII </a:t>
            </a:r>
            <a:r>
              <a:rPr lang="en-US" dirty="0"/>
              <a:t>(Date by year, month and day, initials of the </a:t>
            </a:r>
            <a:r>
              <a:rPr lang="en-US" dirty="0" smtClean="0"/>
              <a:t>company (each word) </a:t>
            </a:r>
            <a:r>
              <a:rPr lang="en-US" dirty="0"/>
              <a:t>as found in the vendor record in capital letters)</a:t>
            </a:r>
          </a:p>
          <a:p>
            <a:pPr>
              <a:buFont typeface="Wingdings" panose="05000000000000000000" pitchFamily="2" charset="2"/>
              <a:buChar char="Ø"/>
            </a:pPr>
            <a:r>
              <a:rPr lang="en-US" dirty="0"/>
              <a:t>For expense </a:t>
            </a:r>
            <a:r>
              <a:rPr lang="en-US" dirty="0" smtClean="0"/>
              <a:t>reimbursement vouchers, </a:t>
            </a:r>
            <a:r>
              <a:rPr lang="en-US" dirty="0"/>
              <a:t>the invoice standardization is as follows:</a:t>
            </a:r>
          </a:p>
          <a:p>
            <a:pPr lvl="4">
              <a:buFont typeface="Arial" panose="020B0604020202020204" pitchFamily="34" charset="0"/>
              <a:buChar char="•"/>
            </a:pPr>
            <a:r>
              <a:rPr lang="en-US" dirty="0" smtClean="0"/>
              <a:t>YYYYMMDDII </a:t>
            </a:r>
            <a:r>
              <a:rPr lang="en-US" dirty="0">
                <a:solidFill>
                  <a:schemeClr val="tx1"/>
                </a:solidFill>
              </a:rPr>
              <a:t>(Date by year (month and day of the earliest day of travel on the form), first and last name initials of the employee as found on the vendor records in capital letters</a:t>
            </a:r>
            <a:r>
              <a:rPr lang="en-US" dirty="0" smtClean="0">
                <a:solidFill>
                  <a:schemeClr val="tx1"/>
                </a:solidFill>
              </a:rPr>
              <a:t>.)</a:t>
            </a:r>
            <a:endParaRPr lang="en-US" dirty="0"/>
          </a:p>
        </p:txBody>
      </p:sp>
      <p:sp>
        <p:nvSpPr>
          <p:cNvPr id="2" name="Slide Number Placeholder 1"/>
          <p:cNvSpPr>
            <a:spLocks noGrp="1"/>
          </p:cNvSpPr>
          <p:nvPr>
            <p:ph type="sldNum" sz="quarter" idx="12"/>
          </p:nvPr>
        </p:nvSpPr>
        <p:spPr>
          <a:xfrm>
            <a:off x="8458200" y="6400800"/>
            <a:ext cx="512638" cy="365125"/>
          </a:xfrm>
        </p:spPr>
        <p:txBody>
          <a:bodyPr/>
          <a:lstStyle/>
          <a:p>
            <a:fld id="{BC94B573-C9A4-4BCD-AE6A-8A3437B01920}" type="slidenum">
              <a:rPr lang="en-US" smtClean="0">
                <a:solidFill>
                  <a:schemeClr val="tx1"/>
                </a:solidFill>
              </a:rPr>
              <a:t>25</a:t>
            </a:fld>
            <a:endParaRPr lang="en-US" dirty="0">
              <a:solidFill>
                <a:schemeClr val="tx1"/>
              </a:solidFill>
            </a:endParaRPr>
          </a:p>
        </p:txBody>
      </p:sp>
    </p:spTree>
    <p:extLst>
      <p:ext uri="{BB962C8B-B14F-4D97-AF65-F5344CB8AC3E}">
        <p14:creationId xmlns:p14="http://schemas.microsoft.com/office/powerpoint/2010/main" val="26283862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3796"/>
            <a:ext cx="6347713" cy="1320800"/>
          </a:xfrm>
        </p:spPr>
        <p:txBody>
          <a:bodyPr/>
          <a:lstStyle/>
          <a:p>
            <a:pPr algn="ctr"/>
            <a:r>
              <a:rPr lang="en-US" dirty="0" smtClean="0">
                <a:solidFill>
                  <a:schemeClr val="accent2">
                    <a:lumMod val="75000"/>
                  </a:schemeClr>
                </a:solidFill>
              </a:rPr>
              <a:t>What to pay:</a:t>
            </a:r>
            <a:endParaRPr lang="en-US" dirty="0">
              <a:solidFill>
                <a:schemeClr val="accent2">
                  <a:lumMod val="75000"/>
                </a:schemeClr>
              </a:solidFill>
            </a:endParaRPr>
          </a:p>
        </p:txBody>
      </p:sp>
      <p:sp>
        <p:nvSpPr>
          <p:cNvPr id="3" name="Content Placeholder 2"/>
          <p:cNvSpPr>
            <a:spLocks noGrp="1"/>
          </p:cNvSpPr>
          <p:nvPr>
            <p:ph idx="1"/>
          </p:nvPr>
        </p:nvSpPr>
        <p:spPr>
          <a:xfrm>
            <a:off x="152400" y="1447800"/>
            <a:ext cx="7415076" cy="3880773"/>
          </a:xfrm>
        </p:spPr>
        <p:txBody>
          <a:bodyPr>
            <a:normAutofit lnSpcReduction="10000"/>
          </a:bodyPr>
          <a:lstStyle/>
          <a:p>
            <a:pPr>
              <a:buFont typeface="Wingdings" panose="05000000000000000000" pitchFamily="2" charset="2"/>
              <a:buChar char="Ø"/>
            </a:pPr>
            <a:r>
              <a:rPr lang="en-US" dirty="0"/>
              <a:t>Pay Current </a:t>
            </a:r>
            <a:r>
              <a:rPr lang="en-US" dirty="0" smtClean="0"/>
              <a:t>Activity - A </a:t>
            </a:r>
            <a:r>
              <a:rPr lang="en-US" dirty="0"/>
              <a:t>voucher should represent only the current activity/balance displayed on the supporting invoice. All past due balances on invoices must be reviewed to determine if they have already been processed for payment or if further action is required. Sometimes, calls to the vendor are required to obtain copies of missing invoices. </a:t>
            </a:r>
          </a:p>
          <a:p>
            <a:pPr marL="400050" indent="-285750">
              <a:buFont typeface="Wingdings" panose="05000000000000000000" pitchFamily="2" charset="2"/>
              <a:buChar char="Ø"/>
            </a:pPr>
            <a:endParaRPr lang="en-US" dirty="0" smtClean="0"/>
          </a:p>
          <a:p>
            <a:pPr>
              <a:buFont typeface="Wingdings" panose="05000000000000000000" pitchFamily="2" charset="2"/>
              <a:buChar char="Ø"/>
            </a:pPr>
            <a:r>
              <a:rPr lang="en-US" dirty="0" smtClean="0"/>
              <a:t>Remove </a:t>
            </a:r>
            <a:r>
              <a:rPr lang="en-US" dirty="0"/>
              <a:t>sales tax &amp; late fees from invoices, note this on the invoice before </a:t>
            </a:r>
            <a:r>
              <a:rPr lang="en-US" dirty="0" smtClean="0"/>
              <a:t>scanning, </a:t>
            </a:r>
            <a:r>
              <a:rPr lang="en-US" dirty="0"/>
              <a:t>and notify the vendor so they can adjust your account</a:t>
            </a:r>
            <a:r>
              <a:rPr lang="en-US" dirty="0" smtClean="0"/>
              <a:t>.</a:t>
            </a:r>
          </a:p>
          <a:p>
            <a:pPr>
              <a:buFont typeface="Wingdings" panose="05000000000000000000" pitchFamily="2" charset="2"/>
              <a:buChar char="Ø"/>
            </a:pPr>
            <a:endParaRPr lang="en-US" dirty="0"/>
          </a:p>
          <a:p>
            <a:pPr>
              <a:buFont typeface="Wingdings" panose="05000000000000000000" pitchFamily="2" charset="2"/>
              <a:buChar char="Ø"/>
            </a:pPr>
            <a:r>
              <a:rPr lang="en-US" dirty="0" smtClean="0"/>
              <a:t>Before scanning these invoices, make the necessary notes and/or corrections on the invoice, then attach it to the voucher. </a:t>
            </a:r>
            <a:endParaRPr lang="en-US" dirty="0"/>
          </a:p>
          <a:p>
            <a:endParaRPr lang="en-US" dirty="0"/>
          </a:p>
        </p:txBody>
      </p:sp>
      <p:sp>
        <p:nvSpPr>
          <p:cNvPr id="4" name="Slide Number Placeholder 3"/>
          <p:cNvSpPr>
            <a:spLocks noGrp="1"/>
          </p:cNvSpPr>
          <p:nvPr>
            <p:ph type="sldNum" sz="quarter" idx="12"/>
          </p:nvPr>
        </p:nvSpPr>
        <p:spPr>
          <a:xfrm>
            <a:off x="8458200" y="6324600"/>
            <a:ext cx="512638" cy="365125"/>
          </a:xfrm>
        </p:spPr>
        <p:txBody>
          <a:bodyPr/>
          <a:lstStyle/>
          <a:p>
            <a:fld id="{BC94B573-C9A4-4BCD-AE6A-8A3437B01920}" type="slidenum">
              <a:rPr lang="en-US" smtClean="0">
                <a:solidFill>
                  <a:schemeClr val="tx1"/>
                </a:solidFill>
              </a:rPr>
              <a:t>26</a:t>
            </a:fld>
            <a:endParaRPr lang="en-US" dirty="0">
              <a:solidFill>
                <a:schemeClr val="tx1"/>
              </a:solidFill>
            </a:endParaRPr>
          </a:p>
        </p:txBody>
      </p:sp>
    </p:spTree>
    <p:extLst>
      <p:ext uri="{BB962C8B-B14F-4D97-AF65-F5344CB8AC3E}">
        <p14:creationId xmlns:p14="http://schemas.microsoft.com/office/powerpoint/2010/main" val="3127867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6347713" cy="1320800"/>
          </a:xfrm>
        </p:spPr>
        <p:txBody>
          <a:bodyPr/>
          <a:lstStyle/>
          <a:p>
            <a:pPr algn="ctr"/>
            <a:r>
              <a:rPr lang="en-US" dirty="0" smtClean="0">
                <a:solidFill>
                  <a:schemeClr val="accent2">
                    <a:lumMod val="75000"/>
                  </a:schemeClr>
                </a:solidFill>
              </a:rPr>
              <a:t>Prior Balance Research</a:t>
            </a:r>
            <a:endParaRPr lang="en-US" dirty="0">
              <a:solidFill>
                <a:schemeClr val="accent2">
                  <a:lumMod val="75000"/>
                </a:schemeClr>
              </a:solidFill>
            </a:endParaRPr>
          </a:p>
        </p:txBody>
      </p:sp>
      <p:sp>
        <p:nvSpPr>
          <p:cNvPr id="3" name="Content Placeholder 2"/>
          <p:cNvSpPr>
            <a:spLocks noGrp="1"/>
          </p:cNvSpPr>
          <p:nvPr>
            <p:ph idx="1"/>
          </p:nvPr>
        </p:nvSpPr>
        <p:spPr>
          <a:xfrm>
            <a:off x="685800" y="1828800"/>
            <a:ext cx="6347714" cy="3880773"/>
          </a:xfrm>
        </p:spPr>
        <p:txBody>
          <a:bodyPr/>
          <a:lstStyle/>
          <a:p>
            <a:pPr>
              <a:buFont typeface="Wingdings" panose="05000000000000000000" pitchFamily="2" charset="2"/>
              <a:buChar char="Ø"/>
            </a:pPr>
            <a:r>
              <a:rPr lang="en-US" dirty="0">
                <a:solidFill>
                  <a:schemeClr val="tx1"/>
                </a:solidFill>
              </a:rPr>
              <a:t>Pay Current </a:t>
            </a:r>
            <a:r>
              <a:rPr lang="en-US" dirty="0" smtClean="0">
                <a:solidFill>
                  <a:schemeClr val="tx1"/>
                </a:solidFill>
              </a:rPr>
              <a:t>Activity- A </a:t>
            </a:r>
            <a:r>
              <a:rPr lang="en-US" dirty="0">
                <a:solidFill>
                  <a:schemeClr val="tx1"/>
                </a:solidFill>
              </a:rPr>
              <a:t>voucher should represent only the current activity/balance displayed on the supporting invoice. </a:t>
            </a:r>
            <a:endParaRPr lang="en-US" dirty="0" smtClean="0">
              <a:solidFill>
                <a:schemeClr val="tx1"/>
              </a:solidFill>
            </a:endParaRPr>
          </a:p>
          <a:p>
            <a:pPr marL="0" indent="0">
              <a:buNone/>
            </a:pPr>
            <a:endParaRPr lang="en-US" dirty="0">
              <a:solidFill>
                <a:schemeClr val="tx1"/>
              </a:solidFill>
            </a:endParaRPr>
          </a:p>
          <a:p>
            <a:pPr>
              <a:buFont typeface="Wingdings" panose="05000000000000000000" pitchFamily="2" charset="2"/>
              <a:buChar char="Ø"/>
            </a:pPr>
            <a:r>
              <a:rPr lang="en-US" dirty="0">
                <a:solidFill>
                  <a:schemeClr val="tx1"/>
                </a:solidFill>
              </a:rPr>
              <a:t>All past due balances on invoices must be reviewed to determine if they have already been processed for payment or if further action is required. </a:t>
            </a:r>
            <a:endParaRPr lang="en-US" dirty="0" smtClean="0">
              <a:solidFill>
                <a:schemeClr val="tx1"/>
              </a:solidFill>
            </a:endParaRPr>
          </a:p>
          <a:p>
            <a:pPr marL="0" indent="0">
              <a:buNone/>
            </a:pPr>
            <a:endParaRPr lang="en-US" dirty="0">
              <a:solidFill>
                <a:schemeClr val="tx1"/>
              </a:solidFill>
            </a:endParaRPr>
          </a:p>
          <a:p>
            <a:pPr>
              <a:buFont typeface="Wingdings" panose="05000000000000000000" pitchFamily="2" charset="2"/>
              <a:buChar char="Ø"/>
            </a:pPr>
            <a:r>
              <a:rPr lang="en-US" dirty="0">
                <a:solidFill>
                  <a:schemeClr val="tx1"/>
                </a:solidFill>
              </a:rPr>
              <a:t>Any missing payments cannot be made based on a past due balance. Contact the vendor to obtain copies of any missing invoices and process them separately. </a:t>
            </a:r>
          </a:p>
          <a:p>
            <a:pPr marL="0" indent="0">
              <a:buNone/>
            </a:pPr>
            <a:endParaRPr lang="en-US" dirty="0"/>
          </a:p>
        </p:txBody>
      </p:sp>
      <p:sp>
        <p:nvSpPr>
          <p:cNvPr id="4" name="Slide Number Placeholder 3"/>
          <p:cNvSpPr>
            <a:spLocks noGrp="1"/>
          </p:cNvSpPr>
          <p:nvPr>
            <p:ph type="sldNum" sz="quarter" idx="12"/>
          </p:nvPr>
        </p:nvSpPr>
        <p:spPr>
          <a:xfrm>
            <a:off x="8382000" y="6324600"/>
            <a:ext cx="512638" cy="365125"/>
          </a:xfrm>
        </p:spPr>
        <p:txBody>
          <a:bodyPr/>
          <a:lstStyle/>
          <a:p>
            <a:fld id="{BC94B573-C9A4-4BCD-AE6A-8A3437B01920}" type="slidenum">
              <a:rPr lang="en-US" smtClean="0">
                <a:solidFill>
                  <a:schemeClr val="tx1"/>
                </a:solidFill>
              </a:rPr>
              <a:t>27</a:t>
            </a:fld>
            <a:endParaRPr lang="en-US" dirty="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4072617">
            <a:off x="7087010" y="66975"/>
            <a:ext cx="1976737" cy="1989170"/>
          </a:xfrm>
          <a:prstGeom prst="rect">
            <a:avLst/>
          </a:prstGeom>
        </p:spPr>
      </p:pic>
    </p:spTree>
    <p:extLst>
      <p:ext uri="{BB962C8B-B14F-4D97-AF65-F5344CB8AC3E}">
        <p14:creationId xmlns:p14="http://schemas.microsoft.com/office/powerpoint/2010/main" val="2927587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960914" y="76200"/>
            <a:ext cx="6096000" cy="6222734"/>
          </a:xfrm>
          <a:prstGeom prst="rect">
            <a:avLst/>
          </a:prstGeom>
        </p:spPr>
      </p:pic>
      <p:sp>
        <p:nvSpPr>
          <p:cNvPr id="4" name="Slide Number Placeholder 3"/>
          <p:cNvSpPr>
            <a:spLocks noGrp="1"/>
          </p:cNvSpPr>
          <p:nvPr>
            <p:ph type="sldNum" sz="quarter" idx="12"/>
          </p:nvPr>
        </p:nvSpPr>
        <p:spPr>
          <a:xfrm>
            <a:off x="8544276" y="6402128"/>
            <a:ext cx="512638" cy="365125"/>
          </a:xfrm>
        </p:spPr>
        <p:txBody>
          <a:bodyPr/>
          <a:lstStyle/>
          <a:p>
            <a:fld id="{BC94B573-C9A4-4BCD-AE6A-8A3437B01920}" type="slidenum">
              <a:rPr lang="en-US" smtClean="0">
                <a:solidFill>
                  <a:schemeClr val="tx1"/>
                </a:solidFill>
              </a:rPr>
              <a:t>28</a:t>
            </a:fld>
            <a:endParaRPr lang="en-US" dirty="0">
              <a:solidFill>
                <a:schemeClr val="tx1"/>
              </a:solidFill>
            </a:endParaRPr>
          </a:p>
        </p:txBody>
      </p:sp>
      <p:sp>
        <p:nvSpPr>
          <p:cNvPr id="6" name="Content Placeholder 2"/>
          <p:cNvSpPr txBox="1">
            <a:spLocks/>
          </p:cNvSpPr>
          <p:nvPr/>
        </p:nvSpPr>
        <p:spPr>
          <a:xfrm>
            <a:off x="19251" y="546307"/>
            <a:ext cx="3108708" cy="58601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14300" indent="0">
              <a:buFont typeface="Wingdings 3" charset="2"/>
              <a:buNone/>
            </a:pPr>
            <a:r>
              <a:rPr lang="en-US" dirty="0" smtClean="0">
                <a:solidFill>
                  <a:schemeClr val="tx1"/>
                </a:solidFill>
              </a:rPr>
              <a:t>Search Options:</a:t>
            </a:r>
          </a:p>
          <a:p>
            <a:pPr marL="457200">
              <a:buFont typeface="Wingdings" panose="05000000000000000000" pitchFamily="2" charset="2"/>
              <a:buChar char="Ø"/>
            </a:pPr>
            <a:r>
              <a:rPr lang="en-US" dirty="0" smtClean="0">
                <a:solidFill>
                  <a:schemeClr val="tx1"/>
                </a:solidFill>
              </a:rPr>
              <a:t>Using Voucher Activity Inquiry, enter the vendor ID, PCA and Approp year or accounting date range. </a:t>
            </a:r>
          </a:p>
          <a:p>
            <a:pPr marL="457200">
              <a:buFont typeface="Wingdings" panose="05000000000000000000" pitchFamily="2" charset="2"/>
              <a:buChar char="Ø"/>
            </a:pPr>
            <a:r>
              <a:rPr lang="en-US" dirty="0" smtClean="0">
                <a:solidFill>
                  <a:schemeClr val="tx1"/>
                </a:solidFill>
              </a:rPr>
              <a:t>If you use the voucher description* to put identifying information that can be used to search as well. </a:t>
            </a:r>
          </a:p>
          <a:p>
            <a:pPr marL="114300" indent="0">
              <a:buFont typeface="Wingdings 3" charset="2"/>
              <a:buNone/>
            </a:pPr>
            <a:r>
              <a:rPr lang="en-US" i="1" dirty="0" smtClean="0">
                <a:solidFill>
                  <a:schemeClr val="tx1"/>
                </a:solidFill>
              </a:rPr>
              <a:t>*Suggested to use this field to enter equipment serial numbers or account numbers. </a:t>
            </a:r>
          </a:p>
        </p:txBody>
      </p:sp>
    </p:spTree>
    <p:extLst>
      <p:ext uri="{BB962C8B-B14F-4D97-AF65-F5344CB8AC3E}">
        <p14:creationId xmlns:p14="http://schemas.microsoft.com/office/powerpoint/2010/main" val="2791041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0" y="228600"/>
            <a:ext cx="7620000" cy="639762"/>
          </a:xfrm>
        </p:spPr>
        <p:txBody>
          <a:bodyPr>
            <a:normAutofit fontScale="90000"/>
          </a:bodyPr>
          <a:lstStyle/>
          <a:p>
            <a:pPr algn="ctr"/>
            <a:r>
              <a:rPr lang="en-US" dirty="0" smtClean="0">
                <a:solidFill>
                  <a:schemeClr val="accent2">
                    <a:lumMod val="75000"/>
                  </a:schemeClr>
                </a:solidFill>
              </a:rPr>
              <a:t>Voucher Activity Inquiries</a:t>
            </a:r>
            <a:endParaRPr lang="en-US" dirty="0">
              <a:solidFill>
                <a:schemeClr val="accent2">
                  <a:lumMod val="75000"/>
                </a:schemeClr>
              </a:solidFill>
            </a:endParaRPr>
          </a:p>
        </p:txBody>
      </p:sp>
      <p:sp>
        <p:nvSpPr>
          <p:cNvPr id="3" name="Content Placeholder 2"/>
          <p:cNvSpPr>
            <a:spLocks noGrp="1"/>
          </p:cNvSpPr>
          <p:nvPr>
            <p:ph idx="1"/>
          </p:nvPr>
        </p:nvSpPr>
        <p:spPr>
          <a:xfrm>
            <a:off x="114300" y="1219200"/>
            <a:ext cx="7581900" cy="5334000"/>
          </a:xfrm>
        </p:spPr>
        <p:txBody>
          <a:bodyPr/>
          <a:lstStyle/>
          <a:p>
            <a:pPr marL="114300" indent="0">
              <a:buNone/>
            </a:pPr>
            <a:r>
              <a:rPr lang="en-US" dirty="0" smtClean="0">
                <a:solidFill>
                  <a:schemeClr val="accent2">
                    <a:lumMod val="75000"/>
                  </a:schemeClr>
                </a:solidFill>
              </a:rPr>
              <a:t>Breadcrumbs: </a:t>
            </a:r>
            <a:r>
              <a:rPr lang="en-US" dirty="0" smtClean="0"/>
              <a:t>Accounts Payable&gt;Review </a:t>
            </a:r>
            <a:r>
              <a:rPr lang="en-US" dirty="0"/>
              <a:t>Accounts Payable </a:t>
            </a:r>
            <a:r>
              <a:rPr lang="en-US" dirty="0" smtClean="0"/>
              <a:t>Information&gt;Vouchers&gt;Voucher </a:t>
            </a:r>
            <a:r>
              <a:rPr lang="en-US" dirty="0"/>
              <a:t>Activity </a:t>
            </a:r>
            <a:r>
              <a:rPr lang="en-US" dirty="0" smtClean="0"/>
              <a:t>Inquiry</a:t>
            </a:r>
          </a:p>
          <a:p>
            <a:pPr marL="114300" indent="0">
              <a:buNone/>
            </a:pPr>
            <a:endParaRPr lang="en-US" dirty="0" smtClean="0"/>
          </a:p>
          <a:p>
            <a:pPr>
              <a:buFont typeface="Wingdings" panose="05000000000000000000" pitchFamily="2" charset="2"/>
              <a:buChar char="Ø"/>
            </a:pPr>
            <a:r>
              <a:rPr lang="en-US" dirty="0" smtClean="0"/>
              <a:t>Run inquiries following the Tip Sheet provided and the Recommendations document. </a:t>
            </a:r>
          </a:p>
          <a:p>
            <a:pPr>
              <a:buFont typeface="Wingdings" panose="05000000000000000000" pitchFamily="2" charset="2"/>
              <a:buChar char="Ø"/>
            </a:pPr>
            <a:endParaRPr lang="en-US" dirty="0"/>
          </a:p>
          <a:p>
            <a:pPr>
              <a:buFont typeface="Wingdings" panose="05000000000000000000" pitchFamily="2" charset="2"/>
              <a:buChar char="Ø"/>
            </a:pPr>
            <a:r>
              <a:rPr lang="en-US" dirty="0" smtClean="0"/>
              <a:t>The inquiry page will allow you to search the following criteria: Voucher ID #, PO #, PCA, Entered By, Budget Status, Approval Status, Match Status, Invoice Description, etc.  </a:t>
            </a:r>
          </a:p>
          <a:p>
            <a:pPr>
              <a:buFont typeface="Wingdings" panose="05000000000000000000" pitchFamily="2" charset="2"/>
              <a:buChar char="Ø"/>
            </a:pPr>
            <a:endParaRPr lang="en-US" dirty="0" smtClean="0"/>
          </a:p>
          <a:p>
            <a:pPr>
              <a:buFont typeface="Wingdings" panose="05000000000000000000" pitchFamily="2" charset="2"/>
              <a:buChar char="Ø"/>
            </a:pPr>
            <a:r>
              <a:rPr lang="en-US" dirty="0" smtClean="0"/>
              <a:t>Check this inquiry page on a regular basis to ensure all vouchers are moving forward in the payment process.</a:t>
            </a:r>
          </a:p>
        </p:txBody>
      </p:sp>
      <p:sp>
        <p:nvSpPr>
          <p:cNvPr id="5" name="Slide Number Placeholder 4"/>
          <p:cNvSpPr>
            <a:spLocks noGrp="1"/>
          </p:cNvSpPr>
          <p:nvPr>
            <p:ph type="sldNum" sz="quarter" idx="12"/>
          </p:nvPr>
        </p:nvSpPr>
        <p:spPr>
          <a:xfrm>
            <a:off x="8382000" y="6370637"/>
            <a:ext cx="512638" cy="365125"/>
          </a:xfrm>
        </p:spPr>
        <p:txBody>
          <a:bodyPr/>
          <a:lstStyle/>
          <a:p>
            <a:fld id="{BC94B573-C9A4-4BCD-AE6A-8A3437B01920}" type="slidenum">
              <a:rPr lang="en-US" smtClean="0">
                <a:solidFill>
                  <a:schemeClr val="tx1"/>
                </a:solidFill>
              </a:rPr>
              <a:t>29</a:t>
            </a:fld>
            <a:endParaRPr lang="en-US"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5410200"/>
            <a:ext cx="1295400" cy="1143000"/>
          </a:xfrm>
          <a:prstGeom prst="rect">
            <a:avLst/>
          </a:prstGeom>
        </p:spPr>
      </p:pic>
    </p:spTree>
    <p:extLst>
      <p:ext uri="{BB962C8B-B14F-4D97-AF65-F5344CB8AC3E}">
        <p14:creationId xmlns:p14="http://schemas.microsoft.com/office/powerpoint/2010/main" val="3081221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36" y="167640"/>
            <a:ext cx="7406640" cy="1356360"/>
          </a:xfrm>
        </p:spPr>
        <p:txBody>
          <a:bodyPr>
            <a:noAutofit/>
          </a:bodyPr>
          <a:lstStyle/>
          <a:p>
            <a:r>
              <a:rPr lang="en-US" altLang="en-US" sz="3200" dirty="0" smtClean="0">
                <a:solidFill>
                  <a:schemeClr val="accent2">
                    <a:lumMod val="75000"/>
                  </a:schemeClr>
                </a:solidFill>
              </a:rPr>
              <a:t>Vendor Search &amp; Verification</a:t>
            </a:r>
            <a:endParaRPr lang="en-US" sz="3200" dirty="0">
              <a:solidFill>
                <a:schemeClr val="accent2">
                  <a:lumMod val="75000"/>
                </a:schemeClr>
              </a:solidFill>
            </a:endParaRPr>
          </a:p>
        </p:txBody>
      </p:sp>
      <p:sp>
        <p:nvSpPr>
          <p:cNvPr id="4" name="Content Placeholder 3"/>
          <p:cNvSpPr>
            <a:spLocks noGrp="1"/>
          </p:cNvSpPr>
          <p:nvPr>
            <p:ph idx="1"/>
          </p:nvPr>
        </p:nvSpPr>
        <p:spPr>
          <a:xfrm>
            <a:off x="609599" y="1524000"/>
            <a:ext cx="6347714" cy="3880773"/>
          </a:xfrm>
        </p:spPr>
        <p:txBody>
          <a:bodyPr>
            <a:noAutofit/>
          </a:bodyPr>
          <a:lstStyle/>
          <a:p>
            <a:endParaRPr lang="en-US" sz="1200" dirty="0" smtClean="0">
              <a:solidFill>
                <a:schemeClr val="tx1"/>
              </a:solidFill>
            </a:endParaRPr>
          </a:p>
          <a:p>
            <a:endParaRPr lang="en-US" sz="1200" dirty="0" smtClean="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pPr>
              <a:buFont typeface="Wingdings" panose="05000000000000000000" pitchFamily="2" charset="2"/>
              <a:buChar char="Ø"/>
            </a:pPr>
            <a:r>
              <a:rPr lang="en-US" sz="1400" dirty="0" smtClean="0">
                <a:solidFill>
                  <a:schemeClr val="tx1"/>
                </a:solidFill>
              </a:rPr>
              <a:t>Searching for Vendors by FEIN# or SS# is recommended. If the number is unknown, ask the vendor.  (SS# will never display in the system.) Example</a:t>
            </a:r>
            <a:r>
              <a:rPr lang="en-US" sz="1400" dirty="0">
                <a:solidFill>
                  <a:schemeClr val="tx1"/>
                </a:solidFill>
              </a:rPr>
              <a:t>: Rudolph’s Office Supply- FEIN# </a:t>
            </a:r>
            <a:r>
              <a:rPr lang="en-US" sz="1400" dirty="0" smtClean="0">
                <a:solidFill>
                  <a:schemeClr val="tx1"/>
                </a:solidFill>
              </a:rPr>
              <a:t>52-1439761</a:t>
            </a:r>
          </a:p>
          <a:p>
            <a:pPr marL="400050" indent="-285750">
              <a:buFont typeface="Wingdings" panose="05000000000000000000" pitchFamily="2" charset="2"/>
              <a:buChar char="Ø"/>
            </a:pPr>
            <a:r>
              <a:rPr lang="en-US" sz="1400" dirty="0" smtClean="0">
                <a:solidFill>
                  <a:schemeClr val="tx1"/>
                </a:solidFill>
              </a:rPr>
              <a:t>Verify that the vendor information in GEARS matches your invoice:</a:t>
            </a:r>
          </a:p>
          <a:p>
            <a:pPr lvl="1">
              <a:buFont typeface="Arial" panose="020B0604020202020204" pitchFamily="34" charset="0"/>
              <a:buChar char="•"/>
            </a:pPr>
            <a:r>
              <a:rPr lang="en-US" sz="1200" dirty="0" smtClean="0">
                <a:solidFill>
                  <a:schemeClr val="tx1"/>
                </a:solidFill>
              </a:rPr>
              <a:t>FEIN# </a:t>
            </a:r>
            <a:endParaRPr lang="en-US" sz="1200" dirty="0">
              <a:solidFill>
                <a:schemeClr val="tx1"/>
              </a:solidFill>
            </a:endParaRPr>
          </a:p>
          <a:p>
            <a:pPr lvl="1">
              <a:buFont typeface="Arial" panose="020B0604020202020204" pitchFamily="34" charset="0"/>
              <a:buChar char="•"/>
            </a:pPr>
            <a:r>
              <a:rPr lang="en-US" sz="1200" dirty="0" smtClean="0">
                <a:solidFill>
                  <a:schemeClr val="tx1"/>
                </a:solidFill>
              </a:rPr>
              <a:t>Remit to Address</a:t>
            </a:r>
          </a:p>
          <a:p>
            <a:pPr lvl="1">
              <a:buFont typeface="Arial" panose="020B0604020202020204" pitchFamily="34" charset="0"/>
              <a:buChar char="•"/>
            </a:pPr>
            <a:r>
              <a:rPr lang="en-US" sz="1200" dirty="0" smtClean="0">
                <a:solidFill>
                  <a:schemeClr val="tx1"/>
                </a:solidFill>
              </a:rPr>
              <a:t>If the PO is included on the BPO list, you must use the exact vendor ID (number) listed</a:t>
            </a:r>
          </a:p>
          <a:p>
            <a:pPr lvl="1">
              <a:buFont typeface="Arial" panose="020B0604020202020204" pitchFamily="34" charset="0"/>
              <a:buChar char="•"/>
            </a:pPr>
            <a:r>
              <a:rPr lang="en-US" sz="1200" dirty="0" smtClean="0">
                <a:solidFill>
                  <a:schemeClr val="tx1"/>
                </a:solidFill>
              </a:rPr>
              <a:t>Complete a Vendor Maintenance form if changes are needed.</a:t>
            </a:r>
          </a:p>
          <a:p>
            <a:pPr marL="411480" lvl="1" indent="0">
              <a:buNone/>
            </a:pPr>
            <a:endParaRPr lang="en-US" sz="1100" dirty="0" smtClean="0">
              <a:solidFill>
                <a:schemeClr val="tx1"/>
              </a:solidFill>
            </a:endParaRPr>
          </a:p>
        </p:txBody>
      </p:sp>
      <p:sp>
        <p:nvSpPr>
          <p:cNvPr id="3" name="Slide Number Placeholder 2"/>
          <p:cNvSpPr>
            <a:spLocks noGrp="1"/>
          </p:cNvSpPr>
          <p:nvPr>
            <p:ph type="sldNum" sz="quarter" idx="12"/>
          </p:nvPr>
        </p:nvSpPr>
        <p:spPr>
          <a:xfrm>
            <a:off x="8458200" y="6324600"/>
            <a:ext cx="512638" cy="365125"/>
          </a:xfrm>
        </p:spPr>
        <p:txBody>
          <a:bodyPr/>
          <a:lstStyle/>
          <a:p>
            <a:fld id="{BC94B573-C9A4-4BCD-AE6A-8A3437B01920}" type="slidenum">
              <a:rPr lang="en-US" smtClean="0">
                <a:solidFill>
                  <a:schemeClr val="tx1"/>
                </a:solidFill>
              </a:rPr>
              <a:t>3</a:t>
            </a:fld>
            <a:endParaRPr lang="en-US" dirty="0">
              <a:solidFill>
                <a:schemeClr val="tx1"/>
              </a:solidFill>
            </a:endParaRPr>
          </a:p>
        </p:txBody>
      </p:sp>
      <p:pic>
        <p:nvPicPr>
          <p:cNvPr id="6" name="Picture 5"/>
          <p:cNvPicPr>
            <a:picLocks noChangeAspect="1"/>
          </p:cNvPicPr>
          <p:nvPr/>
        </p:nvPicPr>
        <p:blipFill>
          <a:blip r:embed="rId3"/>
          <a:stretch>
            <a:fillRect/>
          </a:stretch>
        </p:blipFill>
        <p:spPr>
          <a:xfrm>
            <a:off x="685800" y="990600"/>
            <a:ext cx="7383630" cy="3124200"/>
          </a:xfrm>
          <a:prstGeom prst="rect">
            <a:avLst/>
          </a:prstGeom>
        </p:spPr>
      </p:pic>
    </p:spTree>
    <p:extLst>
      <p:ext uri="{BB962C8B-B14F-4D97-AF65-F5344CB8AC3E}">
        <p14:creationId xmlns:p14="http://schemas.microsoft.com/office/powerpoint/2010/main" val="28210884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6347713" cy="1320800"/>
          </a:xfrm>
        </p:spPr>
        <p:txBody>
          <a:bodyPr>
            <a:normAutofit/>
          </a:bodyPr>
          <a:lstStyle/>
          <a:p>
            <a:r>
              <a:rPr lang="en-US" sz="3200" dirty="0">
                <a:solidFill>
                  <a:schemeClr val="accent2">
                    <a:lumMod val="75000"/>
                  </a:schemeClr>
                </a:solidFill>
              </a:rPr>
              <a:t>Voucher Activity </a:t>
            </a:r>
            <a:r>
              <a:rPr lang="en-US" sz="3200" dirty="0" smtClean="0">
                <a:solidFill>
                  <a:schemeClr val="accent2">
                    <a:lumMod val="75000"/>
                  </a:schemeClr>
                </a:solidFill>
              </a:rPr>
              <a:t>Inquiry Example</a:t>
            </a:r>
            <a:endParaRPr lang="en-US" sz="3200" dirty="0">
              <a:solidFill>
                <a:schemeClr val="accent2">
                  <a:lumMod val="75000"/>
                </a:schemeClr>
              </a:solidFill>
            </a:endParaRPr>
          </a:p>
        </p:txBody>
      </p:sp>
      <p:pic>
        <p:nvPicPr>
          <p:cNvPr id="8" name="Content Placeholder 7"/>
          <p:cNvPicPr>
            <a:picLocks noGrp="1" noChangeAspect="1"/>
          </p:cNvPicPr>
          <p:nvPr>
            <p:ph idx="1"/>
          </p:nvPr>
        </p:nvPicPr>
        <p:blipFill>
          <a:blip r:embed="rId3"/>
          <a:stretch>
            <a:fillRect/>
          </a:stretch>
        </p:blipFill>
        <p:spPr>
          <a:xfrm>
            <a:off x="304800" y="1085222"/>
            <a:ext cx="8241393" cy="5257800"/>
          </a:xfrm>
          <a:prstGeom prst="rect">
            <a:avLst/>
          </a:prstGeom>
        </p:spPr>
      </p:pic>
      <p:sp>
        <p:nvSpPr>
          <p:cNvPr id="3" name="Slide Number Placeholder 2"/>
          <p:cNvSpPr>
            <a:spLocks noGrp="1"/>
          </p:cNvSpPr>
          <p:nvPr>
            <p:ph type="sldNum" sz="quarter" idx="12"/>
          </p:nvPr>
        </p:nvSpPr>
        <p:spPr>
          <a:xfrm>
            <a:off x="8382000" y="6324600"/>
            <a:ext cx="512638" cy="365125"/>
          </a:xfrm>
        </p:spPr>
        <p:txBody>
          <a:bodyPr/>
          <a:lstStyle/>
          <a:p>
            <a:fld id="{BC94B573-C9A4-4BCD-AE6A-8A3437B01920}" type="slidenum">
              <a:rPr lang="en-US" smtClean="0">
                <a:solidFill>
                  <a:schemeClr val="tx1"/>
                </a:solidFill>
              </a:rPr>
              <a:t>30</a:t>
            </a:fld>
            <a:endParaRPr lang="en-US" dirty="0">
              <a:solidFill>
                <a:schemeClr val="tx1"/>
              </a:solidFill>
            </a:endParaRPr>
          </a:p>
        </p:txBody>
      </p:sp>
    </p:spTree>
    <p:extLst>
      <p:ext uri="{BB962C8B-B14F-4D97-AF65-F5344CB8AC3E}">
        <p14:creationId xmlns:p14="http://schemas.microsoft.com/office/powerpoint/2010/main" val="2268509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6347713" cy="1320800"/>
          </a:xfrm>
        </p:spPr>
        <p:txBody>
          <a:bodyPr/>
          <a:lstStyle/>
          <a:p>
            <a:pPr algn="ctr"/>
            <a:r>
              <a:rPr lang="en-US" dirty="0" smtClean="0">
                <a:solidFill>
                  <a:schemeClr val="accent2">
                    <a:lumMod val="75000"/>
                  </a:schemeClr>
                </a:solidFill>
              </a:rPr>
              <a:t>Voucher Activity-Statuses </a:t>
            </a:r>
            <a:endParaRPr lang="en-US" dirty="0">
              <a:solidFill>
                <a:schemeClr val="accent2">
                  <a:lumMod val="75000"/>
                </a:schemeClr>
              </a:solidFill>
            </a:endParaRPr>
          </a:p>
        </p:txBody>
      </p:sp>
      <p:sp>
        <p:nvSpPr>
          <p:cNvPr id="3" name="Content Placeholder 2"/>
          <p:cNvSpPr>
            <a:spLocks noGrp="1"/>
          </p:cNvSpPr>
          <p:nvPr>
            <p:ph idx="1"/>
          </p:nvPr>
        </p:nvSpPr>
        <p:spPr>
          <a:xfrm>
            <a:off x="304800" y="1279617"/>
            <a:ext cx="7848600" cy="3880773"/>
          </a:xfrm>
        </p:spPr>
        <p:txBody>
          <a:bodyPr>
            <a:noAutofit/>
          </a:bodyPr>
          <a:lstStyle/>
          <a:p>
            <a:pPr>
              <a:buFont typeface="Wingdings" panose="05000000000000000000" pitchFamily="2" charset="2"/>
              <a:buChar char="Ø"/>
            </a:pPr>
            <a:r>
              <a:rPr lang="en-US" sz="1600" dirty="0">
                <a:solidFill>
                  <a:srgbClr val="FF0000"/>
                </a:solidFill>
              </a:rPr>
              <a:t>Not Submitted / In the field – If the voucher does not meet the criteria for being moved into the DBF queue, it would show this status. i.e., not submitted for approval, not budget checked. </a:t>
            </a:r>
          </a:p>
          <a:p>
            <a:pPr>
              <a:buFont typeface="Wingdings" panose="05000000000000000000" pitchFamily="2" charset="2"/>
              <a:buChar char="Ø"/>
            </a:pPr>
            <a:r>
              <a:rPr lang="en-US" sz="1600" dirty="0"/>
              <a:t>DBF in Process – The voucher has been placed in a Control Group for payment. The control group can be found on the AOC MD payment tab of regular entry, Control Group ID.</a:t>
            </a:r>
          </a:p>
          <a:p>
            <a:pPr>
              <a:buFont typeface="Wingdings" panose="05000000000000000000" pitchFamily="2" charset="2"/>
              <a:buChar char="Ø"/>
            </a:pPr>
            <a:r>
              <a:rPr lang="en-US" sz="1600" dirty="0" smtClean="0">
                <a:solidFill>
                  <a:srgbClr val="FF0000"/>
                </a:solidFill>
              </a:rPr>
              <a:t>DBF </a:t>
            </a:r>
            <a:r>
              <a:rPr lang="en-US" sz="1600" dirty="0">
                <a:solidFill>
                  <a:srgbClr val="FF0000"/>
                </a:solidFill>
              </a:rPr>
              <a:t>Processing Hold –This status would capture those vouchers that are in one of the DBF special hold control groups. </a:t>
            </a:r>
          </a:p>
          <a:p>
            <a:pPr>
              <a:buFont typeface="Wingdings" panose="05000000000000000000" pitchFamily="2" charset="2"/>
              <a:buChar char="Ø"/>
            </a:pPr>
            <a:r>
              <a:rPr lang="en-US" sz="1600" dirty="0"/>
              <a:t>Submitted to State – The voucher has been submitted to the state for payment via our daily electronic file, as evidenced by the population of the ref document number. This information is found on the AOC MD Payment tab of the regular entry. </a:t>
            </a:r>
          </a:p>
          <a:p>
            <a:pPr>
              <a:buFont typeface="Wingdings" panose="05000000000000000000" pitchFamily="2" charset="2"/>
              <a:buChar char="Ø"/>
            </a:pPr>
            <a:r>
              <a:rPr lang="en-US" sz="1600" dirty="0"/>
              <a:t>Paid by State – The voucher has payment information from the state in the AOC MD payment tab of regular entry.</a:t>
            </a:r>
          </a:p>
          <a:p>
            <a:pPr>
              <a:buFont typeface="Wingdings" panose="05000000000000000000" pitchFamily="2" charset="2"/>
              <a:buChar char="Ø"/>
            </a:pPr>
            <a:r>
              <a:rPr lang="en-US" sz="1600" dirty="0" smtClean="0"/>
              <a:t>Cancelled </a:t>
            </a:r>
            <a:r>
              <a:rPr lang="en-US" sz="1600" dirty="0"/>
              <a:t>Payment – The voucher went through the payment selection process but subsequently, the payment was cancelled. </a:t>
            </a:r>
          </a:p>
          <a:p>
            <a:pPr>
              <a:buFont typeface="Wingdings" panose="05000000000000000000" pitchFamily="2" charset="2"/>
              <a:buChar char="Ø"/>
            </a:pPr>
            <a:r>
              <a:rPr lang="en-US" sz="1600" dirty="0"/>
              <a:t>Closed – The voucher was posted and then subsequently closed. </a:t>
            </a:r>
          </a:p>
          <a:p>
            <a:pPr marL="114300" indent="0">
              <a:buNone/>
            </a:pPr>
            <a:endParaRPr lang="en-US" sz="1600" dirty="0"/>
          </a:p>
        </p:txBody>
      </p:sp>
      <p:sp>
        <p:nvSpPr>
          <p:cNvPr id="5" name="Slide Number Placeholder 4"/>
          <p:cNvSpPr>
            <a:spLocks noGrp="1"/>
          </p:cNvSpPr>
          <p:nvPr>
            <p:ph type="sldNum" sz="quarter" idx="12"/>
          </p:nvPr>
        </p:nvSpPr>
        <p:spPr>
          <a:xfrm>
            <a:off x="8458200" y="6324600"/>
            <a:ext cx="512638" cy="365125"/>
          </a:xfrm>
        </p:spPr>
        <p:txBody>
          <a:bodyPr/>
          <a:lstStyle/>
          <a:p>
            <a:fld id="{BC94B573-C9A4-4BCD-AE6A-8A3437B01920}" type="slidenum">
              <a:rPr lang="en-US" smtClean="0">
                <a:solidFill>
                  <a:schemeClr val="tx1"/>
                </a:solidFill>
              </a:rPr>
              <a:t>31</a:t>
            </a:fld>
            <a:endParaRPr lang="en-US" dirty="0">
              <a:solidFill>
                <a:schemeClr val="tx1"/>
              </a:solidFill>
            </a:endParaRPr>
          </a:p>
        </p:txBody>
      </p:sp>
    </p:spTree>
    <p:extLst>
      <p:ext uri="{BB962C8B-B14F-4D97-AF65-F5344CB8AC3E}">
        <p14:creationId xmlns:p14="http://schemas.microsoft.com/office/powerpoint/2010/main" val="9987719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6347713" cy="1320800"/>
          </a:xfrm>
        </p:spPr>
        <p:txBody>
          <a:bodyPr/>
          <a:lstStyle/>
          <a:p>
            <a:pPr algn="ctr"/>
            <a:r>
              <a:rPr lang="en-US" dirty="0" smtClean="0">
                <a:solidFill>
                  <a:schemeClr val="accent2">
                    <a:lumMod val="75000"/>
                  </a:schemeClr>
                </a:solidFill>
              </a:rPr>
              <a:t>RIR Notifications</a:t>
            </a:r>
            <a:endParaRPr lang="en-US" dirty="0">
              <a:solidFill>
                <a:schemeClr val="accent2">
                  <a:lumMod val="75000"/>
                </a:schemeClr>
              </a:solidFill>
            </a:endParaRPr>
          </a:p>
        </p:txBody>
      </p:sp>
      <p:sp>
        <p:nvSpPr>
          <p:cNvPr id="3" name="Content Placeholder 2"/>
          <p:cNvSpPr>
            <a:spLocks noGrp="1"/>
          </p:cNvSpPr>
          <p:nvPr>
            <p:ph idx="1"/>
          </p:nvPr>
        </p:nvSpPr>
        <p:spPr>
          <a:xfrm>
            <a:off x="381000" y="1524000"/>
            <a:ext cx="7620000" cy="5105400"/>
          </a:xfrm>
        </p:spPr>
        <p:txBody>
          <a:bodyPr>
            <a:normAutofit/>
          </a:bodyPr>
          <a:lstStyle/>
          <a:p>
            <a:pPr marL="114300" indent="0">
              <a:buNone/>
            </a:pPr>
            <a:r>
              <a:rPr lang="en-US" sz="2800" u="sng" dirty="0" smtClean="0"/>
              <a:t>Workflow Notifications:</a:t>
            </a:r>
          </a:p>
          <a:p>
            <a:pPr>
              <a:buFont typeface="Wingdings" panose="05000000000000000000" pitchFamily="2" charset="2"/>
              <a:buChar char="Ø"/>
            </a:pPr>
            <a:r>
              <a:rPr lang="en-US" sz="2400" dirty="0" smtClean="0"/>
              <a:t>Accounts Payable has identified that a correction is required before the voucher can be processed. </a:t>
            </a:r>
          </a:p>
          <a:p>
            <a:pPr marL="0" indent="0">
              <a:buNone/>
            </a:pPr>
            <a:endParaRPr lang="en-US" sz="2400" dirty="0" smtClean="0"/>
          </a:p>
          <a:p>
            <a:pPr>
              <a:buFont typeface="Wingdings" panose="05000000000000000000" pitchFamily="2" charset="2"/>
              <a:buChar char="Ø"/>
            </a:pPr>
            <a:r>
              <a:rPr lang="en-US" sz="2400" dirty="0" smtClean="0"/>
              <a:t>Once you have revised the voucher,  please reply to the RIR (with </a:t>
            </a:r>
            <a:r>
              <a:rPr lang="en-US" sz="2400" dirty="0" smtClean="0"/>
              <a:t>history</a:t>
            </a:r>
            <a:r>
              <a:rPr lang="en-US" sz="2400" dirty="0" smtClean="0"/>
              <a:t>) to: DBF Accounts Payable, so processing can continue in a timely manner.   </a:t>
            </a:r>
            <a:endParaRPr lang="en-US" sz="2400" dirty="0"/>
          </a:p>
        </p:txBody>
      </p:sp>
      <p:sp>
        <p:nvSpPr>
          <p:cNvPr id="4" name="Slide Number Placeholder 3"/>
          <p:cNvSpPr>
            <a:spLocks noGrp="1"/>
          </p:cNvSpPr>
          <p:nvPr>
            <p:ph type="sldNum" sz="quarter" idx="12"/>
          </p:nvPr>
        </p:nvSpPr>
        <p:spPr>
          <a:xfrm>
            <a:off x="8382000" y="6264275"/>
            <a:ext cx="512638" cy="365125"/>
          </a:xfrm>
        </p:spPr>
        <p:txBody>
          <a:bodyPr/>
          <a:lstStyle/>
          <a:p>
            <a:fld id="{BC94B573-C9A4-4BCD-AE6A-8A3437B01920}" type="slidenum">
              <a:rPr lang="en-US" smtClean="0">
                <a:solidFill>
                  <a:schemeClr val="tx1"/>
                </a:solidFill>
              </a:rPr>
              <a:t>32</a:t>
            </a:fld>
            <a:endParaRPr lang="en-US" dirty="0">
              <a:solidFill>
                <a:schemeClr val="tx1"/>
              </a:solidFill>
            </a:endParaRPr>
          </a:p>
        </p:txBody>
      </p:sp>
    </p:spTree>
    <p:extLst>
      <p:ext uri="{BB962C8B-B14F-4D97-AF65-F5344CB8AC3E}">
        <p14:creationId xmlns:p14="http://schemas.microsoft.com/office/powerpoint/2010/main" val="40421744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5517"/>
            <a:ext cx="6347713" cy="1320800"/>
          </a:xfrm>
        </p:spPr>
        <p:txBody>
          <a:bodyPr/>
          <a:lstStyle/>
          <a:p>
            <a:r>
              <a:rPr lang="en-US" dirty="0" smtClean="0">
                <a:solidFill>
                  <a:schemeClr val="accent2">
                    <a:lumMod val="75000"/>
                  </a:schemeClr>
                </a:solidFill>
              </a:rPr>
              <a:t>Finding an Existing Voucher</a:t>
            </a:r>
            <a:br>
              <a:rPr lang="en-US" dirty="0" smtClean="0">
                <a:solidFill>
                  <a:schemeClr val="accent2">
                    <a:lumMod val="75000"/>
                  </a:schemeClr>
                </a:solidFill>
              </a:rPr>
            </a:br>
            <a:endParaRPr lang="en-US" dirty="0">
              <a:solidFill>
                <a:schemeClr val="accent2">
                  <a:lumMod val="75000"/>
                </a:schemeClr>
              </a:solidFill>
            </a:endParaRPr>
          </a:p>
        </p:txBody>
      </p:sp>
      <p:pic>
        <p:nvPicPr>
          <p:cNvPr id="6" name="Content Placeholder 5"/>
          <p:cNvPicPr>
            <a:picLocks noGrp="1" noChangeAspect="1"/>
          </p:cNvPicPr>
          <p:nvPr>
            <p:ph idx="1"/>
          </p:nvPr>
        </p:nvPicPr>
        <p:blipFill>
          <a:blip r:embed="rId2"/>
          <a:stretch>
            <a:fillRect/>
          </a:stretch>
        </p:blipFill>
        <p:spPr>
          <a:xfrm>
            <a:off x="1443226" y="1905833"/>
            <a:ext cx="4446065" cy="4779681"/>
          </a:xfrm>
          <a:prstGeom prst="rect">
            <a:avLst/>
          </a:prstGeom>
        </p:spPr>
      </p:pic>
      <p:sp>
        <p:nvSpPr>
          <p:cNvPr id="4" name="Slide Number Placeholder 3"/>
          <p:cNvSpPr>
            <a:spLocks noGrp="1"/>
          </p:cNvSpPr>
          <p:nvPr>
            <p:ph type="sldNum" sz="quarter" idx="12"/>
          </p:nvPr>
        </p:nvSpPr>
        <p:spPr>
          <a:xfrm>
            <a:off x="8284716" y="6342998"/>
            <a:ext cx="512638" cy="365125"/>
          </a:xfrm>
        </p:spPr>
        <p:txBody>
          <a:bodyPr/>
          <a:lstStyle/>
          <a:p>
            <a:fld id="{BC94B573-C9A4-4BCD-AE6A-8A3437B01920}" type="slidenum">
              <a:rPr lang="en-US" smtClean="0">
                <a:solidFill>
                  <a:schemeClr val="tx1"/>
                </a:solidFill>
              </a:rPr>
              <a:t>33</a:t>
            </a:fld>
            <a:endParaRPr lang="en-US" dirty="0">
              <a:solidFill>
                <a:schemeClr val="tx1"/>
              </a:solidFill>
            </a:endParaRPr>
          </a:p>
        </p:txBody>
      </p:sp>
      <p:sp>
        <p:nvSpPr>
          <p:cNvPr id="5" name="Title 1"/>
          <p:cNvSpPr txBox="1">
            <a:spLocks/>
          </p:cNvSpPr>
          <p:nvPr/>
        </p:nvSpPr>
        <p:spPr>
          <a:xfrm>
            <a:off x="527800" y="369361"/>
            <a:ext cx="7406640" cy="1356360"/>
          </a:xfrm>
          <a:prstGeom prst="rect">
            <a:avLst/>
          </a:prstGeom>
        </p:spPr>
        <p:txBody>
          <a:bodyPr vert="horz" lIns="91440" tIns="45720" rIns="91440" bIns="45720" rtlCol="0" anchor="ctr">
            <a:normAutofit fontScale="82500" lnSpcReduction="20000"/>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r>
              <a:rPr lang="en-US" dirty="0" smtClean="0">
                <a:solidFill>
                  <a:schemeClr val="accent2">
                    <a:lumMod val="75000"/>
                  </a:schemeClr>
                </a:solidFill>
              </a:rPr>
              <a:t/>
            </a:r>
            <a:br>
              <a:rPr lang="en-US" dirty="0" smtClean="0">
                <a:solidFill>
                  <a:schemeClr val="accent2">
                    <a:lumMod val="75000"/>
                  </a:schemeClr>
                </a:solidFill>
              </a:rPr>
            </a:br>
            <a:r>
              <a:rPr lang="en-US" dirty="0" smtClean="0">
                <a:solidFill>
                  <a:schemeClr val="accent2">
                    <a:lumMod val="75000"/>
                  </a:schemeClr>
                </a:solidFill>
              </a:rPr>
              <a:t/>
            </a:r>
            <a:br>
              <a:rPr lang="en-US" dirty="0" smtClean="0">
                <a:solidFill>
                  <a:schemeClr val="accent2">
                    <a:lumMod val="75000"/>
                  </a:schemeClr>
                </a:solidFill>
              </a:rPr>
            </a:br>
            <a:r>
              <a:rPr lang="en-US" sz="1700" dirty="0">
                <a:solidFill>
                  <a:schemeClr val="accent2">
                    <a:lumMod val="75000"/>
                  </a:schemeClr>
                </a:solidFill>
              </a:rPr>
              <a:t>Breadcrumbs: </a:t>
            </a:r>
            <a:r>
              <a:rPr lang="en-US" sz="1600" dirty="0" smtClean="0">
                <a:solidFill>
                  <a:schemeClr val="accent2">
                    <a:lumMod val="75000"/>
                  </a:schemeClr>
                </a:solidFill>
              </a:rPr>
              <a:t>Main Menu&gt;Accounts Payable&gt;Vouchers&gt;Add/Update&gt;Regular Entry</a:t>
            </a:r>
            <a:r>
              <a:rPr lang="en-US" dirty="0" smtClean="0">
                <a:solidFill>
                  <a:schemeClr val="accent2">
                    <a:lumMod val="75000"/>
                  </a:schemeClr>
                </a:solidFill>
              </a:rPr>
              <a:t/>
            </a:r>
            <a:br>
              <a:rPr lang="en-US" dirty="0" smtClean="0">
                <a:solidFill>
                  <a:schemeClr val="accent2">
                    <a:lumMod val="75000"/>
                  </a:schemeClr>
                </a:solidFill>
              </a:rPr>
            </a:br>
            <a:r>
              <a:rPr lang="en-US" dirty="0" smtClean="0">
                <a:solidFill>
                  <a:schemeClr val="accent2">
                    <a:lumMod val="75000"/>
                  </a:schemeClr>
                </a:solidFill>
              </a:rPr>
              <a:t> </a:t>
            </a:r>
            <a:endParaRPr lang="en-US" dirty="0">
              <a:solidFill>
                <a:schemeClr val="accent2">
                  <a:lumMod val="75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2819400"/>
            <a:ext cx="1695681" cy="1987126"/>
          </a:xfrm>
          <a:prstGeom prst="rect">
            <a:avLst/>
          </a:prstGeom>
        </p:spPr>
      </p:pic>
    </p:spTree>
    <p:extLst>
      <p:ext uri="{BB962C8B-B14F-4D97-AF65-F5344CB8AC3E}">
        <p14:creationId xmlns:p14="http://schemas.microsoft.com/office/powerpoint/2010/main" val="592392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81000"/>
            <a:ext cx="6347713" cy="1320800"/>
          </a:xfrm>
        </p:spPr>
        <p:txBody>
          <a:bodyPr/>
          <a:lstStyle/>
          <a:p>
            <a:r>
              <a:rPr lang="en-US" dirty="0" smtClean="0">
                <a:solidFill>
                  <a:schemeClr val="accent2">
                    <a:lumMod val="75000"/>
                  </a:schemeClr>
                </a:solidFill>
              </a:rPr>
              <a:t>Making Corrections &amp; Resubmitting a Voucher</a:t>
            </a:r>
            <a:endParaRPr lang="en-US" dirty="0">
              <a:solidFill>
                <a:schemeClr val="accent2">
                  <a:lumMod val="75000"/>
                </a:schemeClr>
              </a:solidFill>
            </a:endParaRPr>
          </a:p>
        </p:txBody>
      </p:sp>
      <p:sp>
        <p:nvSpPr>
          <p:cNvPr id="4" name="Slide Number Placeholder 3"/>
          <p:cNvSpPr>
            <a:spLocks noGrp="1"/>
          </p:cNvSpPr>
          <p:nvPr>
            <p:ph type="sldNum" sz="quarter" idx="12"/>
          </p:nvPr>
        </p:nvSpPr>
        <p:spPr>
          <a:xfrm>
            <a:off x="8558651" y="6419005"/>
            <a:ext cx="512638" cy="365125"/>
          </a:xfrm>
        </p:spPr>
        <p:txBody>
          <a:bodyPr/>
          <a:lstStyle/>
          <a:p>
            <a:fld id="{BC94B573-C9A4-4BCD-AE6A-8A3437B01920}" type="slidenum">
              <a:rPr lang="en-US" smtClean="0">
                <a:solidFill>
                  <a:schemeClr val="tx1"/>
                </a:solidFill>
              </a:rPr>
              <a:t>34</a:t>
            </a:fld>
            <a:endParaRPr lang="en-US" dirty="0">
              <a:solidFill>
                <a:schemeClr val="tx1"/>
              </a:solidFill>
            </a:endParaRPr>
          </a:p>
        </p:txBody>
      </p:sp>
      <p:sp>
        <p:nvSpPr>
          <p:cNvPr id="8" name="Content Placeholder 2"/>
          <p:cNvSpPr txBox="1">
            <a:spLocks/>
          </p:cNvSpPr>
          <p:nvPr/>
        </p:nvSpPr>
        <p:spPr>
          <a:xfrm>
            <a:off x="0" y="1760354"/>
            <a:ext cx="2647100" cy="4482990"/>
          </a:xfrm>
          <a:prstGeom prst="rect">
            <a:avLst/>
          </a:prstGeom>
        </p:spPr>
        <p:txBody>
          <a:bodyPr vert="horz" lIns="91440" tIns="45720" rIns="91440" bIns="45720" rtlCol="0">
            <a:normAutofit/>
          </a:bodyPr>
          <a:lst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457200" indent="-342900"/>
            <a:r>
              <a:rPr lang="en-US" sz="1800" dirty="0" smtClean="0">
                <a:solidFill>
                  <a:schemeClr val="tx1"/>
                </a:solidFill>
              </a:rPr>
              <a:t>On the Invoice Information Tab, make any and all necessary changes to the voucher.</a:t>
            </a:r>
          </a:p>
          <a:p>
            <a:pPr marL="457200" indent="-342900"/>
            <a:r>
              <a:rPr lang="en-US" sz="1800" dirty="0" smtClean="0">
                <a:solidFill>
                  <a:schemeClr val="tx1"/>
                </a:solidFill>
              </a:rPr>
              <a:t>Once complete, re-run budget checking, and matching if needed. </a:t>
            </a:r>
          </a:p>
          <a:p>
            <a:pPr marL="457200" indent="-342900"/>
            <a:r>
              <a:rPr lang="en-US" sz="1800" dirty="0" smtClean="0">
                <a:solidFill>
                  <a:schemeClr val="tx1"/>
                </a:solidFill>
              </a:rPr>
              <a:t>Re-submit for approval. </a:t>
            </a:r>
          </a:p>
          <a:p>
            <a:pPr marL="457200" indent="-342900"/>
            <a:r>
              <a:rPr lang="en-US" sz="1800" dirty="0" smtClean="0">
                <a:solidFill>
                  <a:schemeClr val="tx1"/>
                </a:solidFill>
              </a:rPr>
              <a:t>Same process for using a “recycled” voucher.</a:t>
            </a:r>
          </a:p>
        </p:txBody>
      </p:sp>
      <p:pic>
        <p:nvPicPr>
          <p:cNvPr id="6" name="Picture 5"/>
          <p:cNvPicPr>
            <a:picLocks noChangeAspect="1"/>
          </p:cNvPicPr>
          <p:nvPr/>
        </p:nvPicPr>
        <p:blipFill>
          <a:blip r:embed="rId2"/>
          <a:stretch>
            <a:fillRect/>
          </a:stretch>
        </p:blipFill>
        <p:spPr>
          <a:xfrm>
            <a:off x="2620304" y="1527930"/>
            <a:ext cx="6386508" cy="4773968"/>
          </a:xfrm>
          <a:prstGeom prst="rect">
            <a:avLst/>
          </a:prstGeom>
        </p:spPr>
      </p:pic>
    </p:spTree>
    <p:extLst>
      <p:ext uri="{BB962C8B-B14F-4D97-AF65-F5344CB8AC3E}">
        <p14:creationId xmlns:p14="http://schemas.microsoft.com/office/powerpoint/2010/main" val="5701222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29128"/>
            <a:ext cx="6347713" cy="1320800"/>
          </a:xfrm>
        </p:spPr>
        <p:txBody>
          <a:bodyPr/>
          <a:lstStyle/>
          <a:p>
            <a:r>
              <a:rPr lang="en-US" dirty="0" smtClean="0">
                <a:solidFill>
                  <a:schemeClr val="accent2">
                    <a:lumMod val="75000"/>
                  </a:schemeClr>
                </a:solidFill>
              </a:rPr>
              <a:t>How to Recycle a Voucher</a:t>
            </a:r>
            <a:endParaRPr lang="en-US" dirty="0">
              <a:solidFill>
                <a:schemeClr val="accent2">
                  <a:lumMod val="75000"/>
                </a:schemeClr>
              </a:solidFill>
            </a:endParaRPr>
          </a:p>
        </p:txBody>
      </p:sp>
      <p:sp>
        <p:nvSpPr>
          <p:cNvPr id="3" name="Content Placeholder 2"/>
          <p:cNvSpPr>
            <a:spLocks noGrp="1"/>
          </p:cNvSpPr>
          <p:nvPr>
            <p:ph idx="1"/>
          </p:nvPr>
        </p:nvSpPr>
        <p:spPr>
          <a:xfrm>
            <a:off x="857251" y="1600200"/>
            <a:ext cx="7404653" cy="4876800"/>
          </a:xfrm>
        </p:spPr>
        <p:txBody>
          <a:bodyPr/>
          <a:lstStyle/>
          <a:p>
            <a:pPr marL="34290" indent="0">
              <a:buNone/>
            </a:pPr>
            <a:r>
              <a:rPr lang="en-US" dirty="0" smtClean="0">
                <a:solidFill>
                  <a:schemeClr val="accent2">
                    <a:lumMod val="75000"/>
                  </a:schemeClr>
                </a:solidFill>
              </a:rPr>
              <a:t>If you have entered a voucher by mistake or if it is no longer needed, it is possible the voucher can be recycled. </a:t>
            </a:r>
            <a:r>
              <a:rPr lang="en-US" dirty="0">
                <a:solidFill>
                  <a:schemeClr val="accent2">
                    <a:lumMod val="75000"/>
                  </a:schemeClr>
                </a:solidFill>
              </a:rPr>
              <a:t>In order to </a:t>
            </a:r>
            <a:r>
              <a:rPr lang="en-US" dirty="0" smtClean="0">
                <a:solidFill>
                  <a:schemeClr val="accent2">
                    <a:lumMod val="75000"/>
                  </a:schemeClr>
                </a:solidFill>
              </a:rPr>
              <a:t>recycle </a:t>
            </a:r>
            <a:r>
              <a:rPr lang="en-US" dirty="0">
                <a:solidFill>
                  <a:schemeClr val="accent2">
                    <a:lumMod val="75000"/>
                  </a:schemeClr>
                </a:solidFill>
              </a:rPr>
              <a:t>a </a:t>
            </a:r>
            <a:r>
              <a:rPr lang="en-US" dirty="0" smtClean="0">
                <a:solidFill>
                  <a:schemeClr val="accent2">
                    <a:lumMod val="75000"/>
                  </a:schemeClr>
                </a:solidFill>
              </a:rPr>
              <a:t>voucher, </a:t>
            </a:r>
            <a:r>
              <a:rPr lang="en-US" dirty="0">
                <a:solidFill>
                  <a:schemeClr val="accent2">
                    <a:lumMod val="75000"/>
                  </a:schemeClr>
                </a:solidFill>
              </a:rPr>
              <a:t>it must </a:t>
            </a:r>
            <a:r>
              <a:rPr lang="en-US" dirty="0" smtClean="0">
                <a:solidFill>
                  <a:schemeClr val="accent2">
                    <a:lumMod val="75000"/>
                  </a:schemeClr>
                </a:solidFill>
              </a:rPr>
              <a:t>have statuses of unapproved and not submitted.  If </a:t>
            </a:r>
            <a:r>
              <a:rPr lang="en-US" dirty="0">
                <a:solidFill>
                  <a:schemeClr val="accent2">
                    <a:lumMod val="75000"/>
                  </a:schemeClr>
                </a:solidFill>
              </a:rPr>
              <a:t>the voucher is in DBF in Process Status, please contact Accounts </a:t>
            </a:r>
            <a:r>
              <a:rPr lang="en-US" dirty="0" smtClean="0">
                <a:solidFill>
                  <a:schemeClr val="accent2">
                    <a:lumMod val="75000"/>
                  </a:schemeClr>
                </a:solidFill>
              </a:rPr>
              <a:t>Payable before recycling. </a:t>
            </a:r>
          </a:p>
          <a:p>
            <a:pPr marL="34290" indent="0">
              <a:buNone/>
            </a:pPr>
            <a:endParaRPr lang="en-US" sz="1050" dirty="0" smtClean="0">
              <a:solidFill>
                <a:schemeClr val="accent2">
                  <a:lumMod val="75000"/>
                </a:schemeClr>
              </a:solidFill>
            </a:endParaRPr>
          </a:p>
          <a:p>
            <a:pPr marL="34290" indent="0">
              <a:buNone/>
            </a:pPr>
            <a:r>
              <a:rPr lang="en-US" dirty="0" smtClean="0">
                <a:solidFill>
                  <a:schemeClr val="tx1"/>
                </a:solidFill>
              </a:rPr>
              <a:t>Follow the below steps to recycle the voucher, next time you have an invoice to process.</a:t>
            </a:r>
          </a:p>
          <a:p>
            <a:pPr marL="491490" indent="-457200">
              <a:buFont typeface="+mj-lt"/>
              <a:buAutoNum type="arabicPeriod"/>
            </a:pPr>
            <a:r>
              <a:rPr lang="en-US" dirty="0" smtClean="0">
                <a:solidFill>
                  <a:schemeClr val="tx1"/>
                </a:solidFill>
              </a:rPr>
              <a:t>Find the existing voucher, enter the voucher number that is being recycled. </a:t>
            </a:r>
          </a:p>
          <a:p>
            <a:pPr marL="491490" indent="-457200">
              <a:buFont typeface="+mj-lt"/>
              <a:buAutoNum type="arabicPeriod"/>
            </a:pPr>
            <a:r>
              <a:rPr lang="en-US" dirty="0" smtClean="0">
                <a:solidFill>
                  <a:schemeClr val="tx1"/>
                </a:solidFill>
              </a:rPr>
              <a:t>Go to the Invoice Information Tab and change all required information, </a:t>
            </a:r>
            <a:r>
              <a:rPr lang="en-US" i="1" dirty="0" smtClean="0">
                <a:solidFill>
                  <a:schemeClr val="tx1"/>
                </a:solidFill>
              </a:rPr>
              <a:t>i.e. Vendor, Amount, Invoice Number, Attachment</a:t>
            </a:r>
            <a:r>
              <a:rPr lang="en-US" dirty="0" smtClean="0">
                <a:solidFill>
                  <a:schemeClr val="tx1"/>
                </a:solidFill>
              </a:rPr>
              <a:t>.</a:t>
            </a:r>
          </a:p>
          <a:p>
            <a:pPr marL="491490" indent="-457200">
              <a:buFont typeface="+mj-lt"/>
              <a:buAutoNum type="arabicPeriod"/>
            </a:pPr>
            <a:r>
              <a:rPr lang="en-US" dirty="0" smtClean="0">
                <a:solidFill>
                  <a:schemeClr val="tx1"/>
                </a:solidFill>
              </a:rPr>
              <a:t>Run Budget Checking and/or Matching.</a:t>
            </a:r>
          </a:p>
          <a:p>
            <a:pPr marL="491490" indent="-457200">
              <a:buFont typeface="+mj-lt"/>
              <a:buAutoNum type="arabicPeriod"/>
            </a:pPr>
            <a:r>
              <a:rPr lang="en-US" dirty="0" smtClean="0">
                <a:solidFill>
                  <a:schemeClr val="tx1"/>
                </a:solidFill>
              </a:rPr>
              <a:t>Submit tor Approval.</a:t>
            </a:r>
          </a:p>
          <a:p>
            <a:endParaRPr lang="en-US" dirty="0">
              <a:solidFill>
                <a:schemeClr val="tx1"/>
              </a:solidFill>
            </a:endParaRPr>
          </a:p>
        </p:txBody>
      </p:sp>
      <p:sp>
        <p:nvSpPr>
          <p:cNvPr id="4" name="Slide Number Placeholder 3"/>
          <p:cNvSpPr>
            <a:spLocks noGrp="1"/>
          </p:cNvSpPr>
          <p:nvPr>
            <p:ph type="sldNum" sz="quarter" idx="12"/>
          </p:nvPr>
        </p:nvSpPr>
        <p:spPr>
          <a:xfrm>
            <a:off x="8458200" y="6294437"/>
            <a:ext cx="512638" cy="365125"/>
          </a:xfrm>
        </p:spPr>
        <p:txBody>
          <a:bodyPr/>
          <a:lstStyle/>
          <a:p>
            <a:fld id="{BC94B573-C9A4-4BCD-AE6A-8A3437B01920}" type="slidenum">
              <a:rPr lang="en-US" smtClean="0">
                <a:solidFill>
                  <a:schemeClr val="tx1"/>
                </a:solidFill>
              </a:rPr>
              <a:t>35</a:t>
            </a:fld>
            <a:endParaRPr lang="en-US" dirty="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0096" y="414338"/>
            <a:ext cx="1221797" cy="1185862"/>
          </a:xfrm>
          <a:prstGeom prst="rect">
            <a:avLst/>
          </a:prstGeom>
        </p:spPr>
      </p:pic>
    </p:spTree>
    <p:extLst>
      <p:ext uri="{BB962C8B-B14F-4D97-AF65-F5344CB8AC3E}">
        <p14:creationId xmlns:p14="http://schemas.microsoft.com/office/powerpoint/2010/main" val="33788283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2">
                    <a:lumMod val="75000"/>
                  </a:schemeClr>
                </a:solidFill>
              </a:rPr>
              <a:t>Any Questions?</a:t>
            </a:r>
            <a:endParaRPr lang="en-US" dirty="0">
              <a:solidFill>
                <a:schemeClr val="accent2">
                  <a:lumMod val="75000"/>
                </a:schemeClr>
              </a:solidFill>
            </a:endParaRPr>
          </a:p>
        </p:txBody>
      </p:sp>
      <p:sp>
        <p:nvSpPr>
          <p:cNvPr id="4" name="Content Placeholder 3"/>
          <p:cNvSpPr>
            <a:spLocks noGrp="1"/>
          </p:cNvSpPr>
          <p:nvPr>
            <p:ph sz="half" idx="1"/>
          </p:nvPr>
        </p:nvSpPr>
        <p:spPr>
          <a:xfrm>
            <a:off x="1286577" y="1524000"/>
            <a:ext cx="5029200" cy="4590288"/>
          </a:xfrm>
        </p:spPr>
        <p:txBody>
          <a:bodyPr>
            <a:normAutofit/>
          </a:bodyPr>
          <a:lstStyle/>
          <a:p>
            <a:pPr marL="114300" indent="0" algn="ctr">
              <a:buNone/>
            </a:pPr>
            <a:r>
              <a:rPr lang="en-US" sz="2000" b="1" dirty="0" smtClean="0"/>
              <a:t>Please feel free to Contact Us:</a:t>
            </a:r>
          </a:p>
          <a:p>
            <a:pPr marL="114300" indent="0" algn="ctr">
              <a:buNone/>
            </a:pPr>
            <a:endParaRPr lang="en-US" sz="2000" b="1" dirty="0" smtClean="0"/>
          </a:p>
          <a:p>
            <a:pPr marL="114300" indent="0" algn="ctr">
              <a:spcBef>
                <a:spcPts val="0"/>
              </a:spcBef>
              <a:buNone/>
            </a:pPr>
            <a:r>
              <a:rPr lang="en-US" sz="2000" dirty="0" smtClean="0">
                <a:solidFill>
                  <a:schemeClr val="accent2">
                    <a:lumMod val="75000"/>
                  </a:schemeClr>
                </a:solidFill>
              </a:rPr>
              <a:t>Brittanie Collier</a:t>
            </a:r>
          </a:p>
          <a:p>
            <a:pPr marL="114300" indent="0" algn="ctr">
              <a:spcBef>
                <a:spcPts val="0"/>
              </a:spcBef>
              <a:buNone/>
            </a:pPr>
            <a:r>
              <a:rPr lang="en-US" sz="2000" dirty="0" smtClean="0"/>
              <a:t>Unit Director</a:t>
            </a:r>
          </a:p>
          <a:p>
            <a:pPr marL="114300" indent="0" algn="ctr">
              <a:spcBef>
                <a:spcPts val="0"/>
              </a:spcBef>
              <a:buNone/>
            </a:pPr>
            <a:r>
              <a:rPr lang="en-US" sz="2000" dirty="0" smtClean="0"/>
              <a:t>410-260-1379</a:t>
            </a:r>
          </a:p>
          <a:p>
            <a:pPr marL="114300" indent="0" algn="ctr">
              <a:spcBef>
                <a:spcPts val="0"/>
              </a:spcBef>
              <a:buNone/>
            </a:pPr>
            <a:endParaRPr lang="en-US" sz="2000" dirty="0"/>
          </a:p>
          <a:p>
            <a:pPr marL="114300" indent="0" algn="ctr">
              <a:spcBef>
                <a:spcPts val="0"/>
              </a:spcBef>
              <a:buNone/>
            </a:pPr>
            <a:r>
              <a:rPr lang="en-US" sz="2000" dirty="0">
                <a:solidFill>
                  <a:schemeClr val="accent2">
                    <a:lumMod val="75000"/>
                  </a:schemeClr>
                </a:solidFill>
              </a:rPr>
              <a:t>Sharon Hoff </a:t>
            </a:r>
          </a:p>
          <a:p>
            <a:pPr marL="114300" indent="0" algn="ctr">
              <a:spcBef>
                <a:spcPts val="0"/>
              </a:spcBef>
              <a:buNone/>
            </a:pPr>
            <a:r>
              <a:rPr lang="en-US" sz="2000" dirty="0" smtClean="0"/>
              <a:t>Supervisor</a:t>
            </a:r>
          </a:p>
          <a:p>
            <a:pPr marL="114300" indent="0" algn="ctr">
              <a:spcBef>
                <a:spcPts val="0"/>
              </a:spcBef>
              <a:buNone/>
            </a:pPr>
            <a:r>
              <a:rPr lang="en-US" sz="2000" dirty="0" smtClean="0"/>
              <a:t>410-260-1412</a:t>
            </a:r>
          </a:p>
          <a:p>
            <a:pPr marL="114300" indent="0" algn="ctr">
              <a:spcBef>
                <a:spcPts val="0"/>
              </a:spcBef>
              <a:buNone/>
            </a:pPr>
            <a:endParaRPr lang="en-US" sz="2000" dirty="0" smtClean="0">
              <a:solidFill>
                <a:srgbClr val="FF0000"/>
              </a:solidFill>
            </a:endParaRPr>
          </a:p>
          <a:p>
            <a:pPr marL="114300" indent="0" algn="ctr">
              <a:spcBef>
                <a:spcPts val="0"/>
              </a:spcBef>
              <a:buNone/>
            </a:pPr>
            <a:r>
              <a:rPr lang="en-US" sz="2000" dirty="0">
                <a:solidFill>
                  <a:schemeClr val="accent2">
                    <a:lumMod val="75000"/>
                  </a:schemeClr>
                </a:solidFill>
              </a:rPr>
              <a:t>Trudy Brown</a:t>
            </a:r>
          </a:p>
          <a:p>
            <a:pPr marL="114300" indent="0" algn="ctr">
              <a:spcBef>
                <a:spcPts val="0"/>
              </a:spcBef>
              <a:buNone/>
            </a:pPr>
            <a:r>
              <a:rPr lang="en-US" sz="2000" dirty="0" smtClean="0"/>
              <a:t>Lead Worker</a:t>
            </a:r>
          </a:p>
          <a:p>
            <a:pPr marL="114300" indent="0" algn="ctr">
              <a:spcBef>
                <a:spcPts val="0"/>
              </a:spcBef>
              <a:buNone/>
            </a:pPr>
            <a:r>
              <a:rPr lang="en-US" sz="2000" dirty="0" smtClean="0"/>
              <a:t>410-260-1378</a:t>
            </a:r>
            <a:endParaRPr lang="en-US" sz="2000" dirty="0"/>
          </a:p>
        </p:txBody>
      </p:sp>
      <p:sp>
        <p:nvSpPr>
          <p:cNvPr id="6" name="Slide Number Placeholder 5"/>
          <p:cNvSpPr>
            <a:spLocks noGrp="1"/>
          </p:cNvSpPr>
          <p:nvPr>
            <p:ph type="sldNum" sz="quarter" idx="12"/>
          </p:nvPr>
        </p:nvSpPr>
        <p:spPr>
          <a:xfrm>
            <a:off x="8437931" y="6400800"/>
            <a:ext cx="512638" cy="365125"/>
          </a:xfrm>
        </p:spPr>
        <p:txBody>
          <a:bodyPr/>
          <a:lstStyle/>
          <a:p>
            <a:fld id="{BC94B573-C9A4-4BCD-AE6A-8A3437B01920}" type="slidenum">
              <a:rPr lang="en-US" smtClean="0">
                <a:solidFill>
                  <a:schemeClr val="tx1"/>
                </a:solidFill>
              </a:rPr>
              <a:t>36</a:t>
            </a:fld>
            <a:endParaRPr lang="en-US"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485644"/>
            <a:ext cx="2667000" cy="2667000"/>
          </a:xfrm>
          <a:prstGeom prst="rect">
            <a:avLst/>
          </a:prstGeom>
        </p:spPr>
      </p:pic>
    </p:spTree>
    <p:extLst>
      <p:ext uri="{BB962C8B-B14F-4D97-AF65-F5344CB8AC3E}">
        <p14:creationId xmlns:p14="http://schemas.microsoft.com/office/powerpoint/2010/main" val="33589415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C44BCB-2E61-4459-9D2A-AF54526EB7FB}"/>
              </a:ext>
            </a:extLst>
          </p:cNvPr>
          <p:cNvSpPr>
            <a:spLocks noGrp="1"/>
          </p:cNvSpPr>
          <p:nvPr>
            <p:ph type="title"/>
          </p:nvPr>
        </p:nvSpPr>
        <p:spPr>
          <a:xfrm>
            <a:off x="152400" y="236977"/>
            <a:ext cx="6447501" cy="873700"/>
          </a:xfrm>
        </p:spPr>
        <p:txBody>
          <a:bodyPr>
            <a:noAutofit/>
          </a:bodyPr>
          <a:lstStyle/>
          <a:p>
            <a:r>
              <a:rPr lang="en-US" sz="3200" dirty="0">
                <a:solidFill>
                  <a:schemeClr val="accent2">
                    <a:lumMod val="75000"/>
                  </a:schemeClr>
                </a:solidFill>
              </a:rPr>
              <a:t>Completing a </a:t>
            </a:r>
            <a:br>
              <a:rPr lang="en-US" sz="3200" dirty="0">
                <a:solidFill>
                  <a:schemeClr val="accent2">
                    <a:lumMod val="75000"/>
                  </a:schemeClr>
                </a:solidFill>
              </a:rPr>
            </a:br>
            <a:r>
              <a:rPr lang="en-US" sz="3200" dirty="0">
                <a:solidFill>
                  <a:schemeClr val="accent2">
                    <a:lumMod val="75000"/>
                  </a:schemeClr>
                </a:solidFill>
              </a:rPr>
              <a:t>Vendor Maintenance Form</a:t>
            </a:r>
          </a:p>
        </p:txBody>
      </p:sp>
      <p:sp>
        <p:nvSpPr>
          <p:cNvPr id="3" name="Content Placeholder 2">
            <a:extLst>
              <a:ext uri="{FF2B5EF4-FFF2-40B4-BE49-F238E27FC236}">
                <a16:creationId xmlns="" xmlns:a16="http://schemas.microsoft.com/office/drawing/2014/main" id="{E2BB3DA5-7D5D-418B-81F1-6A84FC2BC716}"/>
              </a:ext>
            </a:extLst>
          </p:cNvPr>
          <p:cNvSpPr>
            <a:spLocks noGrp="1"/>
          </p:cNvSpPr>
          <p:nvPr>
            <p:ph idx="1"/>
          </p:nvPr>
        </p:nvSpPr>
        <p:spPr>
          <a:xfrm>
            <a:off x="192142" y="1487816"/>
            <a:ext cx="5105578" cy="5091465"/>
          </a:xfrm>
        </p:spPr>
        <p:txBody>
          <a:bodyPr>
            <a:noAutofit/>
          </a:bodyPr>
          <a:lstStyle/>
          <a:p>
            <a:pPr>
              <a:buFont typeface="Wingdings" panose="05000000000000000000" pitchFamily="2" charset="2"/>
              <a:buChar char="Ø"/>
            </a:pPr>
            <a:r>
              <a:rPr lang="en-US" sz="1400" dirty="0">
                <a:solidFill>
                  <a:schemeClr val="tx1"/>
                </a:solidFill>
              </a:rPr>
              <a:t>The form can be found on the GEARS Courtnet site under forms.</a:t>
            </a:r>
          </a:p>
          <a:p>
            <a:pPr>
              <a:buFont typeface="Wingdings" panose="05000000000000000000" pitchFamily="2" charset="2"/>
              <a:buChar char="Ø"/>
            </a:pPr>
            <a:r>
              <a:rPr lang="en-US" sz="1400" dirty="0">
                <a:solidFill>
                  <a:schemeClr val="tx1"/>
                </a:solidFill>
              </a:rPr>
              <a:t>Make sure the form is completed in its entirety including: </a:t>
            </a:r>
          </a:p>
          <a:p>
            <a:pPr marL="628639" lvl="1">
              <a:spcBef>
                <a:spcPts val="450"/>
              </a:spcBef>
              <a:buFont typeface="Wingdings" panose="05000000000000000000" pitchFamily="2" charset="2"/>
              <a:buChar char="Ø"/>
            </a:pPr>
            <a:r>
              <a:rPr lang="en-US" sz="1400" dirty="0">
                <a:solidFill>
                  <a:schemeClr val="tx1"/>
                </a:solidFill>
              </a:rPr>
              <a:t>	1. Select a type of request. </a:t>
            </a:r>
          </a:p>
          <a:p>
            <a:pPr marL="628639" lvl="1">
              <a:lnSpc>
                <a:spcPct val="110000"/>
              </a:lnSpc>
              <a:spcBef>
                <a:spcPts val="450"/>
              </a:spcBef>
              <a:buFont typeface="Wingdings" panose="05000000000000000000" pitchFamily="2" charset="2"/>
              <a:buChar char="Ø"/>
            </a:pPr>
            <a:r>
              <a:rPr lang="en-US" sz="1400" dirty="0">
                <a:solidFill>
                  <a:schemeClr val="tx1"/>
                </a:solidFill>
              </a:rPr>
              <a:t>	2. If updating an existing vendor, enter their </a:t>
            </a:r>
          </a:p>
          <a:p>
            <a:pPr marL="628639" lvl="1">
              <a:lnSpc>
                <a:spcPct val="110000"/>
              </a:lnSpc>
              <a:spcBef>
                <a:spcPts val="0"/>
              </a:spcBef>
              <a:buFont typeface="Wingdings" panose="05000000000000000000" pitchFamily="2" charset="2"/>
              <a:buChar char="Ø"/>
            </a:pPr>
            <a:r>
              <a:rPr lang="en-US" sz="1400" dirty="0">
                <a:solidFill>
                  <a:schemeClr val="tx1"/>
                </a:solidFill>
              </a:rPr>
              <a:t>		GEARS Vendor ID. </a:t>
            </a:r>
          </a:p>
          <a:p>
            <a:pPr marL="628639" lvl="1">
              <a:buFont typeface="Wingdings" panose="05000000000000000000" pitchFamily="2" charset="2"/>
              <a:buChar char="Ø"/>
            </a:pPr>
            <a:r>
              <a:rPr lang="en-US" sz="1400" dirty="0">
                <a:solidFill>
                  <a:schemeClr val="tx1"/>
                </a:solidFill>
              </a:rPr>
              <a:t>	3. Section B- Select an address type. </a:t>
            </a:r>
          </a:p>
          <a:p>
            <a:pPr>
              <a:buFont typeface="Wingdings" panose="05000000000000000000" pitchFamily="2" charset="2"/>
              <a:buChar char="Ø"/>
            </a:pPr>
            <a:r>
              <a:rPr lang="en-US" sz="1400" dirty="0">
                <a:solidFill>
                  <a:schemeClr val="tx1"/>
                </a:solidFill>
              </a:rPr>
              <a:t>		4. Add any necessary notes to Section C. </a:t>
            </a:r>
          </a:p>
          <a:p>
            <a:pPr>
              <a:buFont typeface="Wingdings" panose="05000000000000000000" pitchFamily="2" charset="2"/>
              <a:buChar char="Ø"/>
            </a:pPr>
            <a:endParaRPr lang="en-US" sz="1400" dirty="0">
              <a:solidFill>
                <a:schemeClr val="tx1"/>
              </a:solidFill>
            </a:endParaRPr>
          </a:p>
          <a:p>
            <a:pPr>
              <a:spcBef>
                <a:spcPts val="0"/>
              </a:spcBef>
              <a:buFont typeface="Wingdings" panose="05000000000000000000" pitchFamily="2" charset="2"/>
              <a:buChar char="Ø"/>
            </a:pPr>
            <a:r>
              <a:rPr lang="en-US" sz="1400" dirty="0">
                <a:solidFill>
                  <a:schemeClr val="tx1"/>
                </a:solidFill>
              </a:rPr>
              <a:t>Attach a copy of the invoice and/or W-9. </a:t>
            </a:r>
          </a:p>
          <a:p>
            <a:pPr>
              <a:spcBef>
                <a:spcPts val="0"/>
              </a:spcBef>
              <a:buFont typeface="Wingdings" panose="05000000000000000000" pitchFamily="2" charset="2"/>
              <a:buChar char="Ø"/>
            </a:pPr>
            <a:r>
              <a:rPr lang="en-US" sz="1400" dirty="0">
                <a:solidFill>
                  <a:schemeClr val="tx1"/>
                </a:solidFill>
              </a:rPr>
              <a:t>		(W-9 is required for a business name change) </a:t>
            </a:r>
          </a:p>
          <a:p>
            <a:pPr>
              <a:spcBef>
                <a:spcPts val="450"/>
              </a:spcBef>
              <a:buFont typeface="Wingdings" panose="05000000000000000000" pitchFamily="2" charset="2"/>
              <a:buChar char="Ø"/>
            </a:pPr>
            <a:r>
              <a:rPr lang="en-US" sz="1400" dirty="0">
                <a:solidFill>
                  <a:schemeClr val="tx1"/>
                </a:solidFill>
              </a:rPr>
              <a:t>Return to- </a:t>
            </a:r>
            <a:r>
              <a:rPr lang="en-US" sz="1400" dirty="0">
                <a:solidFill>
                  <a:schemeClr val="accent2">
                    <a:lumMod val="75000"/>
                  </a:schemeClr>
                </a:solidFill>
                <a:hlinkClick r:id="rId3"/>
              </a:rPr>
              <a:t>sfc@mdcourts.gov</a:t>
            </a:r>
            <a:endParaRPr lang="en-US" sz="1400" dirty="0">
              <a:solidFill>
                <a:schemeClr val="accent2">
                  <a:lumMod val="75000"/>
                </a:schemeClr>
              </a:solidFill>
            </a:endParaRPr>
          </a:p>
          <a:p>
            <a:pPr>
              <a:spcBef>
                <a:spcPts val="450"/>
              </a:spcBef>
              <a:buFont typeface="Wingdings" panose="05000000000000000000" pitchFamily="2" charset="2"/>
              <a:buChar char="Ø"/>
            </a:pPr>
            <a:r>
              <a:rPr lang="en-US" sz="1400" dirty="0">
                <a:solidFill>
                  <a:schemeClr val="tx1"/>
                </a:solidFill>
              </a:rPr>
              <a:t>DBF staff will notify you when the vendor has been updated </a:t>
            </a:r>
            <a:r>
              <a:rPr lang="en-US" sz="1400" dirty="0" smtClean="0">
                <a:solidFill>
                  <a:schemeClr val="tx1"/>
                </a:solidFill>
              </a:rPr>
              <a:t>and </a:t>
            </a:r>
            <a:r>
              <a:rPr lang="en-US" sz="1400" dirty="0">
                <a:solidFill>
                  <a:schemeClr val="tx1"/>
                </a:solidFill>
              </a:rPr>
              <a:t>approved. </a:t>
            </a:r>
          </a:p>
        </p:txBody>
      </p:sp>
      <p:sp>
        <p:nvSpPr>
          <p:cNvPr id="4" name="Slide Number Placeholder 3">
            <a:extLst>
              <a:ext uri="{FF2B5EF4-FFF2-40B4-BE49-F238E27FC236}">
                <a16:creationId xmlns="" xmlns:a16="http://schemas.microsoft.com/office/drawing/2014/main" id="{C42D9EEF-0B1D-4514-A0FB-D427A76ADE33}"/>
              </a:ext>
            </a:extLst>
          </p:cNvPr>
          <p:cNvSpPr>
            <a:spLocks noGrp="1"/>
          </p:cNvSpPr>
          <p:nvPr>
            <p:ph type="sldNum" sz="quarter" idx="12"/>
          </p:nvPr>
        </p:nvSpPr>
        <p:spPr>
          <a:xfrm>
            <a:off x="8382000" y="6477099"/>
            <a:ext cx="512504" cy="273915"/>
          </a:xfrm>
        </p:spPr>
        <p:txBody>
          <a:bodyPr/>
          <a:lstStyle/>
          <a:p>
            <a:fld id="{E5137D0E-4A4F-4307-8994-C1891D747D59}" type="slidenum">
              <a:rPr lang="en-US" smtClean="0">
                <a:solidFill>
                  <a:schemeClr val="tx1"/>
                </a:solidFill>
              </a:rPr>
              <a:t>4</a:t>
            </a:fld>
            <a:endParaRPr lang="en-US" dirty="0">
              <a:solidFill>
                <a:schemeClr val="tx1"/>
              </a:solidFill>
            </a:endParaRPr>
          </a:p>
        </p:txBody>
      </p:sp>
      <p:pic>
        <p:nvPicPr>
          <p:cNvPr id="5" name="Picture 4"/>
          <p:cNvPicPr>
            <a:picLocks noChangeAspect="1"/>
          </p:cNvPicPr>
          <p:nvPr/>
        </p:nvPicPr>
        <p:blipFill>
          <a:blip r:embed="rId4"/>
          <a:stretch>
            <a:fillRect/>
          </a:stretch>
        </p:blipFill>
        <p:spPr>
          <a:xfrm>
            <a:off x="5200814" y="1004404"/>
            <a:ext cx="3864781" cy="4997016"/>
          </a:xfrm>
          <a:prstGeom prst="rect">
            <a:avLst/>
          </a:prstGeom>
        </p:spPr>
      </p:pic>
      <p:sp>
        <p:nvSpPr>
          <p:cNvPr id="6" name="Oval 5"/>
          <p:cNvSpPr/>
          <p:nvPr/>
        </p:nvSpPr>
        <p:spPr>
          <a:xfrm>
            <a:off x="5257978" y="1942713"/>
            <a:ext cx="1697523" cy="359166"/>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Oval 6"/>
          <p:cNvSpPr/>
          <p:nvPr/>
        </p:nvSpPr>
        <p:spPr>
          <a:xfrm>
            <a:off x="5372308" y="2914516"/>
            <a:ext cx="3201234" cy="400154"/>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Oval 7"/>
          <p:cNvSpPr/>
          <p:nvPr/>
        </p:nvSpPr>
        <p:spPr>
          <a:xfrm>
            <a:off x="6972925" y="2036548"/>
            <a:ext cx="1028968" cy="265331"/>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Oval 8"/>
          <p:cNvSpPr/>
          <p:nvPr/>
        </p:nvSpPr>
        <p:spPr>
          <a:xfrm>
            <a:off x="5315144" y="4033549"/>
            <a:ext cx="1722125" cy="318177"/>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436097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7000"/>
            <a:ext cx="6347713" cy="1320800"/>
          </a:xfrm>
        </p:spPr>
        <p:txBody>
          <a:bodyPr>
            <a:normAutofit/>
          </a:bodyPr>
          <a:lstStyle/>
          <a:p>
            <a:pPr algn="ctr"/>
            <a:r>
              <a:rPr lang="en-US" sz="2800" dirty="0">
                <a:solidFill>
                  <a:schemeClr val="accent2">
                    <a:lumMod val="75000"/>
                  </a:schemeClr>
                </a:solidFill>
              </a:rPr>
              <a:t>PO, Receipt &amp; Contract </a:t>
            </a:r>
            <a:r>
              <a:rPr lang="en-US" sz="2800" dirty="0" smtClean="0">
                <a:solidFill>
                  <a:schemeClr val="accent2">
                    <a:lumMod val="75000"/>
                  </a:schemeClr>
                </a:solidFill>
              </a:rPr>
              <a:t/>
            </a:r>
            <a:br>
              <a:rPr lang="en-US" sz="2800" dirty="0" smtClean="0">
                <a:solidFill>
                  <a:schemeClr val="accent2">
                    <a:lumMod val="75000"/>
                  </a:schemeClr>
                </a:solidFill>
              </a:rPr>
            </a:br>
            <a:r>
              <a:rPr lang="en-US" sz="2800" dirty="0" smtClean="0">
                <a:solidFill>
                  <a:schemeClr val="accent2">
                    <a:lumMod val="75000"/>
                  </a:schemeClr>
                </a:solidFill>
              </a:rPr>
              <a:t>Requirements Summary</a:t>
            </a:r>
            <a:endParaRPr lang="en-US" sz="2800" dirty="0">
              <a:solidFill>
                <a:schemeClr val="accent2">
                  <a:lumMod val="75000"/>
                </a:schemeClr>
              </a:solidFill>
            </a:endParaRPr>
          </a:p>
        </p:txBody>
      </p:sp>
      <p:sp>
        <p:nvSpPr>
          <p:cNvPr id="3" name="Content Placeholder 2"/>
          <p:cNvSpPr>
            <a:spLocks noGrp="1"/>
          </p:cNvSpPr>
          <p:nvPr>
            <p:ph idx="1"/>
          </p:nvPr>
        </p:nvSpPr>
        <p:spPr>
          <a:xfrm>
            <a:off x="228600" y="1143000"/>
            <a:ext cx="7772399" cy="4491963"/>
          </a:xfrm>
        </p:spPr>
        <p:txBody>
          <a:bodyPr>
            <a:noAutofit/>
          </a:bodyPr>
          <a:lstStyle/>
          <a:p>
            <a:pPr marL="0" indent="0" algn="ctr">
              <a:buNone/>
            </a:pPr>
            <a:r>
              <a:rPr lang="en-US" dirty="0"/>
              <a:t>****District Court requirements may be different.****</a:t>
            </a:r>
          </a:p>
          <a:p>
            <a:pPr>
              <a:buFont typeface="Wingdings" panose="05000000000000000000" pitchFamily="2" charset="2"/>
              <a:buChar char="Ø"/>
            </a:pPr>
            <a:r>
              <a:rPr lang="en-US" sz="1600" dirty="0">
                <a:solidFill>
                  <a:schemeClr val="tx1"/>
                </a:solidFill>
              </a:rPr>
              <a:t>Receipts:</a:t>
            </a:r>
          </a:p>
          <a:p>
            <a:pPr lvl="1">
              <a:buFont typeface="Arial" panose="020B0604020202020204" pitchFamily="34" charset="0"/>
              <a:buChar char="•"/>
            </a:pPr>
            <a:r>
              <a:rPr lang="en-US" dirty="0">
                <a:solidFill>
                  <a:schemeClr val="tx1"/>
                </a:solidFill>
              </a:rPr>
              <a:t>Are not required for Express PO’s for purchases </a:t>
            </a:r>
            <a:r>
              <a:rPr lang="en-US" dirty="0" smtClean="0">
                <a:solidFill>
                  <a:schemeClr val="tx1"/>
                </a:solidFill>
              </a:rPr>
              <a:t>$2,500 or less </a:t>
            </a:r>
            <a:r>
              <a:rPr lang="en-US" dirty="0">
                <a:solidFill>
                  <a:schemeClr val="tx1"/>
                </a:solidFill>
              </a:rPr>
              <a:t>(CC/AOC)</a:t>
            </a:r>
          </a:p>
          <a:p>
            <a:pPr lvl="1">
              <a:buFont typeface="Arial" panose="020B0604020202020204" pitchFamily="34" charset="0"/>
              <a:buChar char="•"/>
            </a:pPr>
            <a:r>
              <a:rPr lang="en-US" dirty="0">
                <a:solidFill>
                  <a:schemeClr val="tx1"/>
                </a:solidFill>
              </a:rPr>
              <a:t>Are required on purchases for goods on PO’s issued by Procurement </a:t>
            </a:r>
          </a:p>
          <a:p>
            <a:pPr lvl="1">
              <a:buFont typeface="Arial" panose="020B0604020202020204" pitchFamily="34" charset="0"/>
              <a:buChar char="•"/>
            </a:pPr>
            <a:r>
              <a:rPr lang="en-US" dirty="0">
                <a:solidFill>
                  <a:schemeClr val="tx1"/>
                </a:solidFill>
              </a:rPr>
              <a:t>Are not required for services </a:t>
            </a:r>
          </a:p>
          <a:p>
            <a:pPr lvl="1">
              <a:buFont typeface="Wingdings" panose="05000000000000000000" pitchFamily="2" charset="2"/>
              <a:buChar char="Ø"/>
            </a:pPr>
            <a:endParaRPr lang="en-US" dirty="0">
              <a:solidFill>
                <a:schemeClr val="tx1"/>
              </a:solidFill>
            </a:endParaRPr>
          </a:p>
          <a:p>
            <a:pPr>
              <a:buFont typeface="Wingdings" panose="05000000000000000000" pitchFamily="2" charset="2"/>
              <a:buChar char="Ø"/>
            </a:pPr>
            <a:r>
              <a:rPr lang="en-US" sz="1600" dirty="0">
                <a:solidFill>
                  <a:schemeClr val="tx1"/>
                </a:solidFill>
              </a:rPr>
              <a:t>Express Purchase Order’s </a:t>
            </a:r>
          </a:p>
          <a:p>
            <a:pPr lvl="1">
              <a:lnSpc>
                <a:spcPct val="120000"/>
              </a:lnSpc>
              <a:spcBef>
                <a:spcPts val="0"/>
              </a:spcBef>
              <a:buFont typeface="Arial" panose="020B0604020202020204" pitchFamily="34" charset="0"/>
              <a:buChar char="•"/>
            </a:pPr>
            <a:r>
              <a:rPr lang="en-US" dirty="0">
                <a:solidFill>
                  <a:schemeClr val="tx1"/>
                </a:solidFill>
              </a:rPr>
              <a:t>Are required for Judiciary Blanket Contracts.  Contract numbers must be entered on Express PO’s. </a:t>
            </a:r>
          </a:p>
          <a:p>
            <a:pPr marL="1142863" lvl="2">
              <a:lnSpc>
                <a:spcPct val="120000"/>
              </a:lnSpc>
              <a:spcBef>
                <a:spcPts val="0"/>
              </a:spcBef>
              <a:buFont typeface="Arial" panose="020B0604020202020204" pitchFamily="34" charset="0"/>
              <a:buChar char="•"/>
            </a:pPr>
            <a:r>
              <a:rPr lang="en-US" dirty="0" smtClean="0">
                <a:solidFill>
                  <a:schemeClr val="tx1"/>
                </a:solidFill>
              </a:rPr>
              <a:t>Refer </a:t>
            </a:r>
            <a:r>
              <a:rPr lang="en-US" dirty="0">
                <a:solidFill>
                  <a:schemeClr val="tx1"/>
                </a:solidFill>
              </a:rPr>
              <a:t>to the Judiciary BPO List for the complete listing.</a:t>
            </a:r>
          </a:p>
          <a:p>
            <a:pPr lvl="1">
              <a:buFont typeface="Arial" panose="020B0604020202020204" pitchFamily="34" charset="0"/>
              <a:buChar char="•"/>
            </a:pPr>
            <a:r>
              <a:rPr lang="en-US" dirty="0">
                <a:solidFill>
                  <a:schemeClr val="tx1"/>
                </a:solidFill>
              </a:rPr>
              <a:t>Are not required for purchases </a:t>
            </a:r>
            <a:r>
              <a:rPr lang="en-US" dirty="0" smtClean="0">
                <a:solidFill>
                  <a:schemeClr val="tx1"/>
                </a:solidFill>
              </a:rPr>
              <a:t>$2,500 or less </a:t>
            </a:r>
            <a:r>
              <a:rPr lang="en-US" dirty="0">
                <a:solidFill>
                  <a:schemeClr val="tx1"/>
                </a:solidFill>
              </a:rPr>
              <a:t>(CC/AOC)                 </a:t>
            </a:r>
            <a:endParaRPr lang="en-US" dirty="0" smtClean="0">
              <a:solidFill>
                <a:schemeClr val="tx1"/>
              </a:solidFill>
            </a:endParaRPr>
          </a:p>
          <a:p>
            <a:pPr marL="457200" lvl="1" indent="0">
              <a:buNone/>
            </a:pPr>
            <a:endParaRPr lang="en-US" dirty="0">
              <a:solidFill>
                <a:schemeClr val="tx1"/>
              </a:solidFill>
            </a:endParaRPr>
          </a:p>
          <a:p>
            <a:pPr>
              <a:buFont typeface="Wingdings" panose="05000000000000000000" pitchFamily="2" charset="2"/>
              <a:buChar char="Ø"/>
            </a:pPr>
            <a:r>
              <a:rPr lang="en-US" sz="1600" dirty="0">
                <a:solidFill>
                  <a:schemeClr val="tx1"/>
                </a:solidFill>
              </a:rPr>
              <a:t>Requisitions &amp; Purchase Orders issued by Procurement</a:t>
            </a:r>
          </a:p>
          <a:p>
            <a:pPr lvl="1">
              <a:buFont typeface="Arial" panose="020B0604020202020204" pitchFamily="34" charset="0"/>
              <a:buChar char="•"/>
            </a:pPr>
            <a:r>
              <a:rPr lang="en-US" dirty="0">
                <a:solidFill>
                  <a:schemeClr val="tx1"/>
                </a:solidFill>
              </a:rPr>
              <a:t>Are required for purchases over $2,500</a:t>
            </a:r>
          </a:p>
          <a:p>
            <a:endParaRPr lang="en-US" sz="2000" dirty="0"/>
          </a:p>
        </p:txBody>
      </p:sp>
      <p:sp>
        <p:nvSpPr>
          <p:cNvPr id="4" name="Slide Number Placeholder 3"/>
          <p:cNvSpPr>
            <a:spLocks noGrp="1"/>
          </p:cNvSpPr>
          <p:nvPr>
            <p:ph type="sldNum" sz="quarter" idx="12"/>
          </p:nvPr>
        </p:nvSpPr>
        <p:spPr>
          <a:xfrm>
            <a:off x="8468663" y="6324600"/>
            <a:ext cx="512638" cy="365125"/>
          </a:xfrm>
        </p:spPr>
        <p:txBody>
          <a:bodyPr/>
          <a:lstStyle/>
          <a:p>
            <a:fld id="{BC94B573-C9A4-4BCD-AE6A-8A3437B01920}" type="slidenum">
              <a:rPr lang="en-US" smtClean="0">
                <a:solidFill>
                  <a:schemeClr val="tx1"/>
                </a:solidFill>
              </a:rPr>
              <a:t>5</a:t>
            </a:fld>
            <a:endParaRPr lang="en-US" dirty="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6235" y="228600"/>
            <a:ext cx="2286000" cy="1143000"/>
          </a:xfrm>
          <a:prstGeom prst="rect">
            <a:avLst/>
          </a:prstGeom>
        </p:spPr>
      </p:pic>
    </p:spTree>
    <p:extLst>
      <p:ext uri="{BB962C8B-B14F-4D97-AF65-F5344CB8AC3E}">
        <p14:creationId xmlns:p14="http://schemas.microsoft.com/office/powerpoint/2010/main" val="2830044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686800" cy="685800"/>
          </a:xfrm>
        </p:spPr>
        <p:txBody>
          <a:bodyPr>
            <a:noAutofit/>
          </a:bodyPr>
          <a:lstStyle/>
          <a:p>
            <a:pPr algn="ctr"/>
            <a:r>
              <a:rPr lang="en-US" altLang="en-US" sz="2800" dirty="0" smtClean="0">
                <a:solidFill>
                  <a:schemeClr val="accent2">
                    <a:lumMod val="75000"/>
                  </a:schemeClr>
                </a:solidFill>
              </a:rPr>
              <a:t>Verify PO Information (prior to creating the voucher)</a:t>
            </a:r>
            <a:endParaRPr lang="en-US" sz="2800" dirty="0">
              <a:solidFill>
                <a:schemeClr val="accent2">
                  <a:lumMod val="75000"/>
                </a:schemeClr>
              </a:solidFill>
            </a:endParaRPr>
          </a:p>
        </p:txBody>
      </p:sp>
      <p:sp>
        <p:nvSpPr>
          <p:cNvPr id="4" name="Content Placeholder 3"/>
          <p:cNvSpPr>
            <a:spLocks noGrp="1"/>
          </p:cNvSpPr>
          <p:nvPr>
            <p:ph idx="1"/>
          </p:nvPr>
        </p:nvSpPr>
        <p:spPr>
          <a:xfrm>
            <a:off x="231212" y="685799"/>
            <a:ext cx="8531788" cy="5791200"/>
          </a:xfrm>
        </p:spPr>
        <p:txBody>
          <a:bodyPr>
            <a:noAutofit/>
          </a:bodyPr>
          <a:lstStyle/>
          <a:p>
            <a:pPr marL="114300" lvl="1" indent="0" algn="ctr">
              <a:buClr>
                <a:schemeClr val="accent1"/>
              </a:buClr>
              <a:buNone/>
            </a:pPr>
            <a:r>
              <a:rPr lang="en-US" sz="1400" dirty="0" smtClean="0">
                <a:solidFill>
                  <a:schemeClr val="accent2">
                    <a:lumMod val="75000"/>
                  </a:schemeClr>
                </a:solidFill>
              </a:rPr>
              <a:t>Breadcrumbs: </a:t>
            </a:r>
            <a:r>
              <a:rPr lang="en-US" sz="1400" dirty="0" smtClean="0">
                <a:solidFill>
                  <a:schemeClr val="tx1"/>
                </a:solidFill>
              </a:rPr>
              <a:t>Main </a:t>
            </a:r>
            <a:r>
              <a:rPr lang="en-US" sz="1400" dirty="0">
                <a:solidFill>
                  <a:schemeClr val="tx1"/>
                </a:solidFill>
              </a:rPr>
              <a:t>Menu&gt; Purchasing&gt;Purchase Orders&gt;Review PO Information&gt;Purchase Orders</a:t>
            </a:r>
          </a:p>
          <a:p>
            <a:pPr>
              <a:buFont typeface="Wingdings" panose="05000000000000000000" pitchFamily="2" charset="2"/>
              <a:buChar char="Ø"/>
            </a:pPr>
            <a:r>
              <a:rPr lang="en-US" sz="1600" dirty="0" smtClean="0"/>
              <a:t>Make sure the PO is Dispatched:</a:t>
            </a:r>
          </a:p>
          <a:p>
            <a:pPr lvl="1">
              <a:buFont typeface="Arial" panose="020B0604020202020204" pitchFamily="34" charset="0"/>
              <a:buChar char="•"/>
            </a:pPr>
            <a:r>
              <a:rPr lang="en-US" sz="1400" dirty="0" smtClean="0"/>
              <a:t>A PO cannot be used without being Approved, Budget Checked</a:t>
            </a:r>
            <a:r>
              <a:rPr lang="en-US" sz="1400" dirty="0"/>
              <a:t> </a:t>
            </a:r>
            <a:r>
              <a:rPr lang="en-US" sz="1400" dirty="0" smtClean="0"/>
              <a:t>and Dispatched.</a:t>
            </a:r>
          </a:p>
          <a:p>
            <a:pPr>
              <a:buFont typeface="Wingdings" panose="05000000000000000000" pitchFamily="2" charset="2"/>
              <a:buChar char="Ø"/>
            </a:pPr>
            <a:r>
              <a:rPr lang="en-US" sz="1600" dirty="0" smtClean="0"/>
              <a:t>Vendor:</a:t>
            </a:r>
          </a:p>
          <a:p>
            <a:pPr lvl="1">
              <a:buFont typeface="Arial" panose="020B0604020202020204" pitchFamily="34" charset="0"/>
              <a:buChar char="•"/>
            </a:pPr>
            <a:r>
              <a:rPr lang="en-US" sz="1400" dirty="0" smtClean="0"/>
              <a:t>Verify your vendor is correct, by searching the FEIN#, and verify the remit to address.</a:t>
            </a:r>
          </a:p>
          <a:p>
            <a:pPr>
              <a:buFont typeface="Wingdings" panose="05000000000000000000" pitchFamily="2" charset="2"/>
              <a:buChar char="Ø"/>
            </a:pPr>
            <a:r>
              <a:rPr lang="en-US" sz="1600" dirty="0" smtClean="0"/>
              <a:t>Line Detail Setup:  </a:t>
            </a:r>
          </a:p>
          <a:p>
            <a:pPr lvl="1">
              <a:buFont typeface="Arial" panose="020B0604020202020204" pitchFamily="34" charset="0"/>
              <a:buChar char="•"/>
            </a:pPr>
            <a:r>
              <a:rPr lang="en-US" sz="1400" dirty="0" smtClean="0"/>
              <a:t>Is the PO set up as quantity or amount only as needed?</a:t>
            </a:r>
          </a:p>
          <a:p>
            <a:pPr lvl="1">
              <a:buFont typeface="Arial" panose="020B0604020202020204" pitchFamily="34" charset="0"/>
              <a:buChar char="•"/>
            </a:pPr>
            <a:r>
              <a:rPr lang="en-US" sz="1400" dirty="0" smtClean="0"/>
              <a:t>Is a receipt required? </a:t>
            </a:r>
          </a:p>
          <a:p>
            <a:pPr marL="697230" lvl="1">
              <a:buFont typeface="Arial" panose="020B0604020202020204" pitchFamily="34" charset="0"/>
              <a:buChar char="•"/>
            </a:pPr>
            <a:r>
              <a:rPr lang="en-US" sz="1400" dirty="0" smtClean="0"/>
              <a:t>Receipts are required for goods and are optional for services.</a:t>
            </a:r>
          </a:p>
          <a:p>
            <a:pPr>
              <a:buFont typeface="Wingdings" panose="05000000000000000000" pitchFamily="2" charset="2"/>
              <a:buChar char="Ø"/>
            </a:pPr>
            <a:r>
              <a:rPr lang="en-US" sz="1600" dirty="0"/>
              <a:t>Chart Field:</a:t>
            </a:r>
          </a:p>
          <a:p>
            <a:pPr lvl="1">
              <a:buClr>
                <a:schemeClr val="accent2">
                  <a:lumMod val="60000"/>
                  <a:lumOff val="40000"/>
                </a:schemeClr>
              </a:buClr>
              <a:buFont typeface="Arial" panose="020B0604020202020204" pitchFamily="34" charset="0"/>
              <a:buChar char="•"/>
            </a:pPr>
            <a:r>
              <a:rPr lang="en-US" sz="1400" dirty="0" smtClean="0"/>
              <a:t>Verify the account coding is correct based on the goods or services being purchased.</a:t>
            </a:r>
          </a:p>
          <a:p>
            <a:pPr>
              <a:buFont typeface="Wingdings" panose="05000000000000000000" pitchFamily="2" charset="2"/>
              <a:buChar char="Ø"/>
            </a:pPr>
            <a:r>
              <a:rPr lang="en-US" sz="1600" dirty="0" smtClean="0"/>
              <a:t>Document Status:</a:t>
            </a:r>
          </a:p>
          <a:p>
            <a:pPr lvl="1">
              <a:buFont typeface="Arial" panose="020B0604020202020204" pitchFamily="34" charset="0"/>
              <a:buChar char="•"/>
            </a:pPr>
            <a:r>
              <a:rPr lang="en-US" sz="1400" dirty="0" smtClean="0"/>
              <a:t>Ensure the PO receipt has not been used previously.</a:t>
            </a:r>
          </a:p>
          <a:p>
            <a:pPr>
              <a:buFont typeface="Wingdings" panose="05000000000000000000" pitchFamily="2" charset="2"/>
              <a:buChar char="Ø"/>
            </a:pPr>
            <a:r>
              <a:rPr lang="en-US" sz="1600" dirty="0" smtClean="0"/>
              <a:t>Encumbrance Balance (not year-end encumbrance):  </a:t>
            </a:r>
          </a:p>
          <a:p>
            <a:pPr lvl="1">
              <a:buFont typeface="Arial" panose="020B0604020202020204" pitchFamily="34" charset="0"/>
              <a:buChar char="•"/>
            </a:pPr>
            <a:r>
              <a:rPr lang="en-US" sz="1400" dirty="0" smtClean="0"/>
              <a:t>Verify available open balance is correct.</a:t>
            </a:r>
            <a:endParaRPr lang="en-US" sz="1400" dirty="0"/>
          </a:p>
          <a:p>
            <a:pPr marL="411480" lvl="1" indent="0" algn="ctr">
              <a:buNone/>
            </a:pPr>
            <a:r>
              <a:rPr lang="en-US" i="1" dirty="0" smtClean="0">
                <a:solidFill>
                  <a:srgbClr val="FF0000"/>
                </a:solidFill>
              </a:rPr>
              <a:t>These items are much more difficult to change once a voucher is created and may require additional steps, such as closing the voucher and cancelling the receipt. </a:t>
            </a:r>
            <a:endParaRPr lang="en-US" i="1" dirty="0">
              <a:solidFill>
                <a:srgbClr val="FF0000"/>
              </a:solidFill>
            </a:endParaRPr>
          </a:p>
        </p:txBody>
      </p:sp>
      <p:sp>
        <p:nvSpPr>
          <p:cNvPr id="3" name="Slide Number Placeholder 2"/>
          <p:cNvSpPr>
            <a:spLocks noGrp="1"/>
          </p:cNvSpPr>
          <p:nvPr>
            <p:ph type="sldNum" sz="quarter" idx="12"/>
          </p:nvPr>
        </p:nvSpPr>
        <p:spPr>
          <a:xfrm>
            <a:off x="8531788" y="6294437"/>
            <a:ext cx="512638" cy="365125"/>
          </a:xfrm>
        </p:spPr>
        <p:txBody>
          <a:bodyPr/>
          <a:lstStyle/>
          <a:p>
            <a:fld id="{BC94B573-C9A4-4BCD-AE6A-8A3437B01920}" type="slidenum">
              <a:rPr lang="en-US" smtClean="0">
                <a:solidFill>
                  <a:schemeClr val="tx1"/>
                </a:solidFill>
              </a:rPr>
              <a:t>6</a:t>
            </a:fld>
            <a:endParaRPr lang="en-US" dirty="0">
              <a:solidFill>
                <a:schemeClr val="tx1"/>
              </a:solidFill>
            </a:endParaRPr>
          </a:p>
        </p:txBody>
      </p:sp>
    </p:spTree>
    <p:extLst>
      <p:ext uri="{BB962C8B-B14F-4D97-AF65-F5344CB8AC3E}">
        <p14:creationId xmlns:p14="http://schemas.microsoft.com/office/powerpoint/2010/main" val="15128685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305800" cy="5334000"/>
          </a:xfrm>
        </p:spPr>
        <p:txBody>
          <a:bodyPr>
            <a:normAutofit/>
          </a:bodyPr>
          <a:lstStyle/>
          <a:p>
            <a:pPr marL="114300" indent="0">
              <a:buNone/>
            </a:pPr>
            <a:r>
              <a:rPr lang="en-US" sz="1600" dirty="0">
                <a:solidFill>
                  <a:schemeClr val="accent2">
                    <a:lumMod val="75000"/>
                  </a:schemeClr>
                </a:solidFill>
              </a:rPr>
              <a:t>Breadcrumbs</a:t>
            </a:r>
            <a:r>
              <a:rPr lang="en-US" sz="1600" dirty="0" smtClean="0">
                <a:solidFill>
                  <a:schemeClr val="accent2">
                    <a:lumMod val="75000"/>
                  </a:schemeClr>
                </a:solidFill>
              </a:rPr>
              <a:t>:</a:t>
            </a:r>
          </a:p>
          <a:p>
            <a:pPr marL="114300" indent="0">
              <a:buNone/>
            </a:pPr>
            <a:endParaRPr lang="en-US" sz="1600" dirty="0">
              <a:solidFill>
                <a:srgbClr val="FF0000"/>
              </a:solidFill>
            </a:endParaRPr>
          </a:p>
          <a:p>
            <a:pPr marL="114300" indent="0">
              <a:buNone/>
            </a:pPr>
            <a:endParaRPr lang="en-US" sz="1600" dirty="0" smtClean="0">
              <a:solidFill>
                <a:srgbClr val="FF0000"/>
              </a:solidFill>
            </a:endParaRPr>
          </a:p>
        </p:txBody>
      </p:sp>
      <p:sp>
        <p:nvSpPr>
          <p:cNvPr id="9" name="Slide Number Placeholder 8"/>
          <p:cNvSpPr>
            <a:spLocks noGrp="1"/>
          </p:cNvSpPr>
          <p:nvPr>
            <p:ph type="sldNum" sz="quarter" idx="12"/>
          </p:nvPr>
        </p:nvSpPr>
        <p:spPr>
          <a:xfrm>
            <a:off x="8431731" y="6294437"/>
            <a:ext cx="512638" cy="365125"/>
          </a:xfrm>
        </p:spPr>
        <p:txBody>
          <a:bodyPr/>
          <a:lstStyle/>
          <a:p>
            <a:fld id="{BC94B573-C9A4-4BCD-AE6A-8A3437B01920}" type="slidenum">
              <a:rPr lang="en-US" smtClean="0">
                <a:solidFill>
                  <a:schemeClr val="tx1"/>
                </a:solidFill>
              </a:rPr>
              <a:t>7</a:t>
            </a:fld>
            <a:endParaRPr lang="en-US" dirty="0">
              <a:solidFill>
                <a:schemeClr val="tx1"/>
              </a:solidFill>
            </a:endParaRPr>
          </a:p>
        </p:txBody>
      </p:sp>
      <p:sp>
        <p:nvSpPr>
          <p:cNvPr id="4" name="Content Placeholder 2"/>
          <p:cNvSpPr txBox="1">
            <a:spLocks/>
          </p:cNvSpPr>
          <p:nvPr/>
        </p:nvSpPr>
        <p:spPr>
          <a:xfrm>
            <a:off x="304800" y="1676400"/>
            <a:ext cx="7404653" cy="48006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110000"/>
              </a:lnSpc>
              <a:buFont typeface="Wingdings" panose="05000000000000000000" pitchFamily="2" charset="2"/>
              <a:buChar char="Ø"/>
            </a:pPr>
            <a:r>
              <a:rPr lang="en-US" sz="1600" dirty="0" smtClean="0">
                <a:solidFill>
                  <a:schemeClr val="tx1"/>
                </a:solidFill>
              </a:rPr>
              <a:t>Tip Sheet is located on the GEARS courtnet website.</a:t>
            </a:r>
          </a:p>
          <a:p>
            <a:pPr>
              <a:lnSpc>
                <a:spcPct val="110000"/>
              </a:lnSpc>
              <a:buFont typeface="Wingdings" panose="05000000000000000000" pitchFamily="2" charset="2"/>
              <a:buChar char="Ø"/>
            </a:pPr>
            <a:r>
              <a:rPr lang="en-US" sz="1600" dirty="0" smtClean="0">
                <a:solidFill>
                  <a:schemeClr val="tx1"/>
                </a:solidFill>
              </a:rPr>
              <a:t>This report allows you to see the activity on a PO, including available line balances and the vouchers &amp; receipts against the PO. </a:t>
            </a:r>
          </a:p>
          <a:p>
            <a:pPr>
              <a:lnSpc>
                <a:spcPct val="110000"/>
              </a:lnSpc>
              <a:buFont typeface="Wingdings" panose="05000000000000000000" pitchFamily="2" charset="2"/>
              <a:buChar char="Ø"/>
            </a:pPr>
            <a:r>
              <a:rPr lang="en-US" sz="1600" dirty="0" smtClean="0">
                <a:solidFill>
                  <a:schemeClr val="tx1"/>
                </a:solidFill>
              </a:rPr>
              <a:t>Run this report before vouchering against the PO.</a:t>
            </a:r>
          </a:p>
          <a:p>
            <a:pPr>
              <a:lnSpc>
                <a:spcPct val="110000"/>
              </a:lnSpc>
              <a:buFont typeface="Wingdings" panose="05000000000000000000" pitchFamily="2" charset="2"/>
              <a:buChar char="Ø"/>
            </a:pPr>
            <a:r>
              <a:rPr lang="en-US" sz="1600" dirty="0" smtClean="0">
                <a:solidFill>
                  <a:schemeClr val="tx1"/>
                </a:solidFill>
              </a:rPr>
              <a:t>Ensure </a:t>
            </a:r>
            <a:r>
              <a:rPr lang="en-US" sz="1600" dirty="0">
                <a:solidFill>
                  <a:schemeClr val="tx1"/>
                </a:solidFill>
              </a:rPr>
              <a:t>that the amount needed for the invoice is available on each 	required line. </a:t>
            </a:r>
          </a:p>
          <a:p>
            <a:pPr>
              <a:lnSpc>
                <a:spcPct val="110000"/>
              </a:lnSpc>
              <a:buFont typeface="Wingdings" panose="05000000000000000000" pitchFamily="2" charset="2"/>
              <a:buChar char="Ø"/>
            </a:pPr>
            <a:r>
              <a:rPr lang="en-US" sz="1600" dirty="0" smtClean="0">
                <a:solidFill>
                  <a:schemeClr val="tx1"/>
                </a:solidFill>
              </a:rPr>
              <a:t>Run these reports on a regular basis to check all purchase order balances and activity. </a:t>
            </a:r>
          </a:p>
          <a:p>
            <a:pPr>
              <a:lnSpc>
                <a:spcPct val="110000"/>
              </a:lnSpc>
              <a:buFont typeface="Wingdings" panose="05000000000000000000" pitchFamily="2" charset="2"/>
              <a:buChar char="Ø"/>
            </a:pPr>
            <a:r>
              <a:rPr lang="en-US" sz="1600" dirty="0" smtClean="0">
                <a:solidFill>
                  <a:schemeClr val="tx1"/>
                </a:solidFill>
              </a:rPr>
              <a:t>When a PO is complete, run the PO Close request process, which electronically routes the request to Procurement. </a:t>
            </a:r>
          </a:p>
          <a:p>
            <a:pPr>
              <a:lnSpc>
                <a:spcPct val="110000"/>
              </a:lnSpc>
              <a:buFont typeface="Wingdings" panose="05000000000000000000" pitchFamily="2" charset="2"/>
              <a:buChar char="Ø"/>
            </a:pPr>
            <a:r>
              <a:rPr lang="en-US" sz="1600" dirty="0" smtClean="0">
                <a:solidFill>
                  <a:schemeClr val="tx1"/>
                </a:solidFill>
              </a:rPr>
              <a:t>Before requesting the PO to be closed, please ensure that all vouchers associated with a PO have been processed by accounts payable and are in “submitted to state” status.  This can </a:t>
            </a:r>
            <a:r>
              <a:rPr lang="en-US" sz="1600" dirty="0" smtClean="0">
                <a:solidFill>
                  <a:schemeClr val="tx1"/>
                </a:solidFill>
              </a:rPr>
              <a:t>be </a:t>
            </a:r>
            <a:r>
              <a:rPr lang="en-US" sz="1600" dirty="0" smtClean="0">
                <a:solidFill>
                  <a:schemeClr val="tx1"/>
                </a:solidFill>
              </a:rPr>
              <a:t>done by reviewing the AOC MD Payment tab of the voucher.  The status will show “Submitted to State” and a Ref. Document Number will be listed. </a:t>
            </a:r>
            <a:r>
              <a:rPr lang="en-US" dirty="0" smtClean="0">
                <a:solidFill>
                  <a:schemeClr val="tx1"/>
                </a:solidFill>
              </a:rPr>
              <a:t> </a:t>
            </a:r>
            <a:endParaRPr lang="en-US" dirty="0">
              <a:solidFill>
                <a:schemeClr val="tx1"/>
              </a:solidFill>
            </a:endParaRPr>
          </a:p>
        </p:txBody>
      </p:sp>
      <p:sp>
        <p:nvSpPr>
          <p:cNvPr id="5" name="Title 1"/>
          <p:cNvSpPr txBox="1">
            <a:spLocks/>
          </p:cNvSpPr>
          <p:nvPr/>
        </p:nvSpPr>
        <p:spPr>
          <a:xfrm>
            <a:off x="1025091" y="228600"/>
            <a:ext cx="7406640" cy="1737360"/>
          </a:xfrm>
          <a:prstGeom prst="rect">
            <a:avLst/>
          </a:prstGeom>
        </p:spPr>
        <p:txBody>
          <a:bodyPr vert="horz" lIns="91440" tIns="45720" rIns="91440" bIns="45720" rtlCol="0" anchor="t">
            <a:normAutofit fontScale="8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accent2">
                    <a:lumMod val="75000"/>
                  </a:schemeClr>
                </a:solidFill>
              </a:rPr>
              <a:t>PO Buydown Report</a:t>
            </a:r>
          </a:p>
          <a:p>
            <a:r>
              <a:rPr lang="en-US" dirty="0" smtClean="0">
                <a:solidFill>
                  <a:schemeClr val="accent1">
                    <a:lumMod val="75000"/>
                  </a:schemeClr>
                </a:solidFill>
              </a:rPr>
              <a:t/>
            </a:r>
            <a:br>
              <a:rPr lang="en-US" dirty="0" smtClean="0">
                <a:solidFill>
                  <a:schemeClr val="accent1">
                    <a:lumMod val="75000"/>
                  </a:schemeClr>
                </a:solidFill>
              </a:rPr>
            </a:br>
            <a:r>
              <a:rPr lang="en-US" dirty="0" smtClean="0">
                <a:solidFill>
                  <a:schemeClr val="accent1">
                    <a:lumMod val="75000"/>
                  </a:schemeClr>
                </a:solidFill>
              </a:rPr>
              <a:t/>
            </a:r>
            <a:br>
              <a:rPr lang="en-US" dirty="0" smtClean="0">
                <a:solidFill>
                  <a:schemeClr val="accent1">
                    <a:lumMod val="75000"/>
                  </a:schemeClr>
                </a:solidFill>
              </a:rPr>
            </a:br>
            <a:r>
              <a:rPr lang="en-US" sz="1600" dirty="0" smtClean="0">
                <a:solidFill>
                  <a:schemeClr val="tx1"/>
                </a:solidFill>
              </a:rPr>
              <a:t>Main Menu&gt;Purchasing&gt;Purchase Orders&gt;Review PO Information&gt;PO Buydown Report</a:t>
            </a:r>
            <a:r>
              <a:rPr lang="en-US" dirty="0" smtClean="0">
                <a:solidFill>
                  <a:schemeClr val="tx1"/>
                </a:solidFill>
              </a:rPr>
              <a:t/>
            </a:r>
            <a:br>
              <a:rPr lang="en-US" dirty="0" smtClean="0">
                <a:solidFill>
                  <a:schemeClr val="tx1"/>
                </a:solidFill>
              </a:rPr>
            </a:br>
            <a:r>
              <a:rPr lang="en-US" dirty="0" smtClean="0">
                <a:solidFill>
                  <a:schemeClr val="tx1"/>
                </a:solidFill>
              </a:rPr>
              <a:t> </a:t>
            </a:r>
            <a:endParaRPr lang="en-US" dirty="0">
              <a:solidFill>
                <a:schemeClr val="tx1"/>
              </a:solidFill>
            </a:endParaRPr>
          </a:p>
        </p:txBody>
      </p:sp>
    </p:spTree>
    <p:extLst>
      <p:ext uri="{BB962C8B-B14F-4D97-AF65-F5344CB8AC3E}">
        <p14:creationId xmlns:p14="http://schemas.microsoft.com/office/powerpoint/2010/main" val="18622150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2057400" y="381000"/>
            <a:ext cx="6909721" cy="5486400"/>
          </a:xfrm>
          <a:prstGeom prst="rect">
            <a:avLst/>
          </a:prstGeom>
        </p:spPr>
      </p:pic>
      <p:sp>
        <p:nvSpPr>
          <p:cNvPr id="4" name="Slide Number Placeholder 3"/>
          <p:cNvSpPr>
            <a:spLocks noGrp="1"/>
          </p:cNvSpPr>
          <p:nvPr>
            <p:ph type="sldNum" sz="quarter" idx="12"/>
          </p:nvPr>
        </p:nvSpPr>
        <p:spPr>
          <a:xfrm>
            <a:off x="8305800" y="6324600"/>
            <a:ext cx="512638" cy="365125"/>
          </a:xfrm>
        </p:spPr>
        <p:txBody>
          <a:bodyPr/>
          <a:lstStyle/>
          <a:p>
            <a:fld id="{BC94B573-C9A4-4BCD-AE6A-8A3437B01920}" type="slidenum">
              <a:rPr lang="en-US" smtClean="0">
                <a:solidFill>
                  <a:schemeClr val="tx1"/>
                </a:solidFill>
              </a:rPr>
              <a:t>8</a:t>
            </a:fld>
            <a:endParaRPr lang="en-US" dirty="0">
              <a:solidFill>
                <a:schemeClr val="tx1"/>
              </a:solidFill>
            </a:endParaRPr>
          </a:p>
        </p:txBody>
      </p:sp>
      <p:sp>
        <p:nvSpPr>
          <p:cNvPr id="7" name="Content Placeholder 2"/>
          <p:cNvSpPr txBox="1">
            <a:spLocks/>
          </p:cNvSpPr>
          <p:nvPr/>
        </p:nvSpPr>
        <p:spPr>
          <a:xfrm>
            <a:off x="-76200" y="614324"/>
            <a:ext cx="2362200" cy="5860181"/>
          </a:xfrm>
          <a:prstGeom prst="rect">
            <a:avLst/>
          </a:prstGeom>
        </p:spPr>
        <p:txBody>
          <a:bodyPr vert="horz" lIns="91440" tIns="45720" rIns="91440" bIns="45720" rtlCol="0">
            <a:normAutofit/>
          </a:bodyPr>
          <a:lst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457200" indent="-342900"/>
            <a:r>
              <a:rPr lang="en-US" dirty="0" smtClean="0">
                <a:solidFill>
                  <a:schemeClr val="tx1"/>
                </a:solidFill>
              </a:rPr>
              <a:t>Pay close </a:t>
            </a:r>
            <a:r>
              <a:rPr lang="en-US" dirty="0">
                <a:solidFill>
                  <a:schemeClr val="tx1"/>
                </a:solidFill>
              </a:rPr>
              <a:t>a</a:t>
            </a:r>
            <a:r>
              <a:rPr lang="en-US" dirty="0" smtClean="0">
                <a:solidFill>
                  <a:schemeClr val="tx1"/>
                </a:solidFill>
              </a:rPr>
              <a:t>ttention to the PO Balance on each line. </a:t>
            </a:r>
          </a:p>
          <a:p>
            <a:pPr marL="457200" indent="-342900"/>
            <a:r>
              <a:rPr lang="en-US" dirty="0" smtClean="0">
                <a:solidFill>
                  <a:schemeClr val="tx1"/>
                </a:solidFill>
              </a:rPr>
              <a:t>Even though the overall PO may have an available balance, the line(s) you are vouchering against has to be able to cover the associated line(s) of the voucher. </a:t>
            </a:r>
            <a:endParaRPr lang="en-US" i="1" dirty="0" smtClean="0">
              <a:solidFill>
                <a:schemeClr val="tx1"/>
              </a:solidFill>
            </a:endParaRPr>
          </a:p>
        </p:txBody>
      </p:sp>
    </p:spTree>
    <p:extLst>
      <p:ext uri="{BB962C8B-B14F-4D97-AF65-F5344CB8AC3E}">
        <p14:creationId xmlns:p14="http://schemas.microsoft.com/office/powerpoint/2010/main" val="1525419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685800"/>
            <a:ext cx="7620000" cy="5257800"/>
          </a:xfrm>
        </p:spPr>
        <p:txBody>
          <a:bodyPr>
            <a:normAutofit fontScale="77500" lnSpcReduction="20000"/>
          </a:bodyPr>
          <a:lstStyle/>
          <a:p>
            <a:pPr marL="114300" indent="0" algn="ctr">
              <a:buNone/>
            </a:pPr>
            <a:r>
              <a:rPr lang="en-US" sz="4400" dirty="0"/>
              <a:t>Using </a:t>
            </a:r>
            <a:r>
              <a:rPr lang="en-US" sz="4400" dirty="0" smtClean="0"/>
              <a:t>the Tip </a:t>
            </a:r>
            <a:r>
              <a:rPr lang="en-US" sz="4400" dirty="0"/>
              <a:t>Sheets </a:t>
            </a:r>
            <a:r>
              <a:rPr lang="en-US" sz="4400" dirty="0" smtClean="0"/>
              <a:t>provided,</a:t>
            </a:r>
          </a:p>
          <a:p>
            <a:pPr marL="114300" indent="0" algn="ctr">
              <a:buNone/>
            </a:pPr>
            <a:r>
              <a:rPr lang="en-US" sz="4400" dirty="0" smtClean="0"/>
              <a:t>try </a:t>
            </a:r>
            <a:r>
              <a:rPr lang="en-US" sz="4400" dirty="0"/>
              <a:t>c</a:t>
            </a:r>
            <a:r>
              <a:rPr lang="en-US" sz="4400" dirty="0" smtClean="0"/>
              <a:t>reating a:</a:t>
            </a:r>
          </a:p>
          <a:p>
            <a:pPr marL="685800" indent="-571500" algn="ctr">
              <a:buFont typeface="Wingdings" panose="05000000000000000000" pitchFamily="2" charset="2"/>
              <a:buChar char="Ø"/>
            </a:pPr>
            <a:endParaRPr lang="en-US" sz="4400" dirty="0"/>
          </a:p>
          <a:p>
            <a:pPr algn="ctr">
              <a:buFont typeface="Wingdings" panose="05000000000000000000" pitchFamily="2" charset="2"/>
              <a:buChar char="Ø"/>
            </a:pPr>
            <a:r>
              <a:rPr lang="en-US" sz="3900" dirty="0" smtClean="0">
                <a:solidFill>
                  <a:schemeClr val="accent2">
                    <a:lumMod val="75000"/>
                  </a:schemeClr>
                </a:solidFill>
              </a:rPr>
              <a:t>Receipt </a:t>
            </a:r>
          </a:p>
          <a:p>
            <a:pPr algn="ctr">
              <a:buFont typeface="Wingdings" panose="05000000000000000000" pitchFamily="2" charset="2"/>
              <a:buChar char="Ø"/>
            </a:pPr>
            <a:r>
              <a:rPr lang="en-US" sz="3900" dirty="0">
                <a:solidFill>
                  <a:schemeClr val="accent2">
                    <a:lumMod val="75000"/>
                  </a:schemeClr>
                </a:solidFill>
              </a:rPr>
              <a:t>PO Receipt Voucher</a:t>
            </a:r>
          </a:p>
          <a:p>
            <a:pPr algn="ctr">
              <a:buFont typeface="Wingdings" panose="05000000000000000000" pitchFamily="2" charset="2"/>
              <a:buChar char="Ø"/>
            </a:pPr>
            <a:r>
              <a:rPr lang="en-US" sz="3900" dirty="0" smtClean="0">
                <a:solidFill>
                  <a:schemeClr val="accent2">
                    <a:lumMod val="75000"/>
                  </a:schemeClr>
                </a:solidFill>
              </a:rPr>
              <a:t>PO Voucher</a:t>
            </a:r>
          </a:p>
          <a:p>
            <a:pPr algn="ctr">
              <a:buFont typeface="Wingdings" panose="05000000000000000000" pitchFamily="2" charset="2"/>
              <a:buChar char="Ø"/>
            </a:pPr>
            <a:r>
              <a:rPr lang="en-US" sz="3900" dirty="0" smtClean="0">
                <a:solidFill>
                  <a:schemeClr val="accent2">
                    <a:lumMod val="75000"/>
                  </a:schemeClr>
                </a:solidFill>
              </a:rPr>
              <a:t>Non-PO Voucher</a:t>
            </a:r>
            <a:endParaRPr lang="en-US" dirty="0">
              <a:solidFill>
                <a:schemeClr val="accent2">
                  <a:lumMod val="75000"/>
                </a:schemeClr>
              </a:solidFill>
            </a:endParaRPr>
          </a:p>
          <a:p>
            <a:pPr marL="114300" indent="0">
              <a:buNone/>
            </a:pPr>
            <a:endParaRPr lang="en-US" dirty="0"/>
          </a:p>
          <a:p>
            <a:pPr marL="114300" indent="0">
              <a:buNone/>
            </a:pPr>
            <a:endParaRPr lang="en-US" dirty="0" smtClean="0"/>
          </a:p>
          <a:p>
            <a:pPr marL="114300" indent="0">
              <a:buNone/>
            </a:pPr>
            <a:endParaRPr lang="en-US" dirty="0" smtClean="0"/>
          </a:p>
          <a:p>
            <a:pPr marL="114300" indent="0" algn="ctr">
              <a:buNone/>
            </a:pPr>
            <a:r>
              <a:rPr lang="en-US" dirty="0" smtClean="0"/>
              <a:t>*All Tip Sheets are located on the GEARS courtnet website and should be</a:t>
            </a:r>
          </a:p>
          <a:p>
            <a:pPr marL="114300" indent="0" algn="ctr">
              <a:buNone/>
            </a:pPr>
            <a:r>
              <a:rPr lang="en-US" dirty="0" smtClean="0"/>
              <a:t> referenced for exact steps during processing.* </a:t>
            </a:r>
            <a:endParaRPr lang="en-US" dirty="0"/>
          </a:p>
        </p:txBody>
      </p:sp>
      <p:sp>
        <p:nvSpPr>
          <p:cNvPr id="2" name="Slide Number Placeholder 1"/>
          <p:cNvSpPr>
            <a:spLocks noGrp="1"/>
          </p:cNvSpPr>
          <p:nvPr>
            <p:ph type="sldNum" sz="quarter" idx="12"/>
          </p:nvPr>
        </p:nvSpPr>
        <p:spPr>
          <a:xfrm>
            <a:off x="8382000" y="6400800"/>
            <a:ext cx="512638" cy="365125"/>
          </a:xfrm>
        </p:spPr>
        <p:txBody>
          <a:bodyPr/>
          <a:lstStyle/>
          <a:p>
            <a:fld id="{BC94B573-C9A4-4BCD-AE6A-8A3437B01920}" type="slidenum">
              <a:rPr lang="en-US" smtClean="0">
                <a:solidFill>
                  <a:schemeClr val="tx1"/>
                </a:solidFill>
              </a:rPr>
              <a:t>9</a:t>
            </a:fld>
            <a:endParaRPr lang="en-US" dirty="0">
              <a:solidFill>
                <a:schemeClr val="tx1"/>
              </a:solidFill>
            </a:endParaRPr>
          </a:p>
        </p:txBody>
      </p:sp>
    </p:spTree>
    <p:extLst>
      <p:ext uri="{BB962C8B-B14F-4D97-AF65-F5344CB8AC3E}">
        <p14:creationId xmlns:p14="http://schemas.microsoft.com/office/powerpoint/2010/main" val="73569829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7942</TotalTime>
  <Words>3019</Words>
  <Application>Microsoft Office PowerPoint</Application>
  <PresentationFormat>On-screen Show (4:3)</PresentationFormat>
  <Paragraphs>413</Paragraphs>
  <Slides>36</Slides>
  <Notes>23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Malgun Gothic</vt:lpstr>
      <vt:lpstr>ＭＳ Ｐゴシック</vt:lpstr>
      <vt:lpstr>Arial</vt:lpstr>
      <vt:lpstr>Calibri</vt:lpstr>
      <vt:lpstr>Corbel</vt:lpstr>
      <vt:lpstr>Courier New</vt:lpstr>
      <vt:lpstr>Trebuchet MS</vt:lpstr>
      <vt:lpstr>Verdana</vt:lpstr>
      <vt:lpstr>Wingdings</vt:lpstr>
      <vt:lpstr>Wingdings 3</vt:lpstr>
      <vt:lpstr>Facet</vt:lpstr>
      <vt:lpstr>PowerPoint Presentation</vt:lpstr>
      <vt:lpstr>Going to Cover:</vt:lpstr>
      <vt:lpstr>Vendor Search &amp; Verification</vt:lpstr>
      <vt:lpstr>Completing a  Vendor Maintenance Form</vt:lpstr>
      <vt:lpstr>PO, Receipt &amp; Contract  Requirements Summary</vt:lpstr>
      <vt:lpstr>Verify PO Information (prior to creating the voucher)</vt:lpstr>
      <vt:lpstr>PowerPoint Presentation</vt:lpstr>
      <vt:lpstr>PowerPoint Presentation</vt:lpstr>
      <vt:lpstr>PowerPoint Presentation</vt:lpstr>
      <vt:lpstr> Standardization for Judicial expense vouchers:   YYYYMMDDII (Date by year (month and day of the earliest day of travel on the form), first and last name initials of the employee as found on the vendor records in capital letters.)  Standardization for interpreter invoices:      IIMMDDYYHHMM (First and last initials, assignment date by month, day, year and docket time in hours/minutes.)  ***For all invoices numbers that involve name initials, where hyphenated or multiple last names are used, the last “last   name” is to be utilized in the invoice number.    Examples: John Andrews-Sanders, invoice number would utilize the initials JS.             Andy Jon De Smith, invoice number would utilize the initials  AS.             Sherry Bennett Harris, invoice number would utilize the initials SH  Standardization for vendor invoices that do not provide a written invoice number:    YYYYMMDD (Date of the invoice, followed by the initials of the company name (each word) in capital letters.)    Example:  An invoice is received and dated March 15, 2018 from Office Supply Network.      The user should enter the invoice number as 20180515OSN.    </vt:lpstr>
      <vt:lpstr>PowerPoint Presentation</vt:lpstr>
      <vt:lpstr>Processing Credit Invoices</vt:lpstr>
      <vt:lpstr>Duplicate Invoice </vt:lpstr>
      <vt:lpstr>Double Check your Voucher</vt:lpstr>
      <vt:lpstr>Double check your Voucher</vt:lpstr>
      <vt:lpstr>PowerPoint Presentation</vt:lpstr>
      <vt:lpstr>Match Exception Warnings </vt:lpstr>
      <vt:lpstr>Identifying Match Exceptions </vt:lpstr>
      <vt:lpstr>Researching Match Exceptions</vt:lpstr>
      <vt:lpstr>Researching Match Exceptions</vt:lpstr>
      <vt:lpstr>Correcting Match Exceptions</vt:lpstr>
      <vt:lpstr>Payment Information</vt:lpstr>
      <vt:lpstr>Liability Offset</vt:lpstr>
      <vt:lpstr>Voucher (Invoice) Tips</vt:lpstr>
      <vt:lpstr>PowerPoint Presentation</vt:lpstr>
      <vt:lpstr>What to pay:</vt:lpstr>
      <vt:lpstr>Prior Balance Research</vt:lpstr>
      <vt:lpstr>PowerPoint Presentation</vt:lpstr>
      <vt:lpstr>Voucher Activity Inquiries</vt:lpstr>
      <vt:lpstr>Voucher Activity Inquiry Example</vt:lpstr>
      <vt:lpstr>Voucher Activity-Statuses </vt:lpstr>
      <vt:lpstr>RIR Notifications</vt:lpstr>
      <vt:lpstr>Finding an Existing Voucher </vt:lpstr>
      <vt:lpstr>Making Corrections &amp; Resubmitting a Voucher</vt:lpstr>
      <vt:lpstr>How to Recycle a Voucher</vt:lpstr>
      <vt:lpstr>Any Questions?</vt:lpstr>
    </vt:vector>
  </TitlesOfParts>
  <Company>MDJD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Hoff</dc:creator>
  <cp:lastModifiedBy>Tammy Sitar</cp:lastModifiedBy>
  <cp:revision>294</cp:revision>
  <cp:lastPrinted>2017-11-28T14:42:25Z</cp:lastPrinted>
  <dcterms:created xsi:type="dcterms:W3CDTF">2014-04-30T11:57:04Z</dcterms:created>
  <dcterms:modified xsi:type="dcterms:W3CDTF">2018-10-26T15:37:18Z</dcterms:modified>
</cp:coreProperties>
</file>