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38"/>
  </p:notesMasterIdLst>
  <p:handoutMasterIdLst>
    <p:handoutMasterId r:id="rId39"/>
  </p:handoutMasterIdLst>
  <p:sldIdLst>
    <p:sldId id="295" r:id="rId2"/>
    <p:sldId id="262" r:id="rId3"/>
    <p:sldId id="313" r:id="rId4"/>
    <p:sldId id="315" r:id="rId5"/>
    <p:sldId id="319" r:id="rId6"/>
    <p:sldId id="320" r:id="rId7"/>
    <p:sldId id="308" r:id="rId8"/>
    <p:sldId id="340" r:id="rId9"/>
    <p:sldId id="334" r:id="rId10"/>
    <p:sldId id="310" r:id="rId11"/>
    <p:sldId id="301" r:id="rId12"/>
    <p:sldId id="309" r:id="rId13"/>
    <p:sldId id="304" r:id="rId14"/>
    <p:sldId id="329" r:id="rId15"/>
    <p:sldId id="317" r:id="rId16"/>
    <p:sldId id="321" r:id="rId17"/>
    <p:sldId id="306" r:id="rId18"/>
    <p:sldId id="307" r:id="rId19"/>
    <p:sldId id="325" r:id="rId20"/>
    <p:sldId id="330" r:id="rId21"/>
    <p:sldId id="331" r:id="rId22"/>
    <p:sldId id="332" r:id="rId23"/>
    <p:sldId id="333" r:id="rId24"/>
    <p:sldId id="311" r:id="rId25"/>
    <p:sldId id="312" r:id="rId26"/>
    <p:sldId id="327" r:id="rId27"/>
    <p:sldId id="322" r:id="rId28"/>
    <p:sldId id="323" r:id="rId29"/>
    <p:sldId id="324" r:id="rId30"/>
    <p:sldId id="326" r:id="rId31"/>
    <p:sldId id="335" r:id="rId32"/>
    <p:sldId id="336" r:id="rId33"/>
    <p:sldId id="337" r:id="rId34"/>
    <p:sldId id="338" r:id="rId35"/>
    <p:sldId id="296" r:id="rId36"/>
    <p:sldId id="328" r:id="rId3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02" autoAdjust="0"/>
    <p:restoredTop sz="92066" autoAdjust="0"/>
  </p:normalViewPr>
  <p:slideViewPr>
    <p:cSldViewPr>
      <p:cViewPr varScale="1">
        <p:scale>
          <a:sx n="105" d="100"/>
          <a:sy n="105" d="100"/>
        </p:scale>
        <p:origin x="1710"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3687C3B-8661-46DE-9C2D-AA57CC4317E5}" type="datetimeFigureOut">
              <a:rPr lang="en-US" smtClean="0"/>
              <a:t>11/08/2018</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BC8FFCA0-FDC5-4F37-897B-2B606CBEDAE5}" type="slidenum">
              <a:rPr lang="en-US" smtClean="0"/>
              <a:t>‹#›</a:t>
            </a:fld>
            <a:endParaRPr lang="en-US" dirty="0"/>
          </a:p>
        </p:txBody>
      </p:sp>
    </p:spTree>
    <p:extLst>
      <p:ext uri="{BB962C8B-B14F-4D97-AF65-F5344CB8AC3E}">
        <p14:creationId xmlns:p14="http://schemas.microsoft.com/office/powerpoint/2010/main" val="40691121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D9189BF3-EE18-4213-8A04-6A6F5AB36635}" type="datetimeFigureOut">
              <a:rPr lang="en-US" smtClean="0"/>
              <a:t>11/08/2018</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36CCB051-CA96-4FAB-A495-0466E77183E3}" type="slidenum">
              <a:rPr lang="en-US" smtClean="0"/>
              <a:t>‹#›</a:t>
            </a:fld>
            <a:endParaRPr lang="en-US" dirty="0"/>
          </a:p>
        </p:txBody>
      </p:sp>
    </p:spTree>
    <p:extLst>
      <p:ext uri="{BB962C8B-B14F-4D97-AF65-F5344CB8AC3E}">
        <p14:creationId xmlns:p14="http://schemas.microsoft.com/office/powerpoint/2010/main" val="3084748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ea typeface="ＭＳ Ｐゴシック" pitchFamily="34" charset="-128"/>
            </a:endParaRPr>
          </a:p>
        </p:txBody>
      </p:sp>
    </p:spTree>
    <p:extLst>
      <p:ext uri="{BB962C8B-B14F-4D97-AF65-F5344CB8AC3E}">
        <p14:creationId xmlns:p14="http://schemas.microsoft.com/office/powerpoint/2010/main" val="27715011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CCB051-CA96-4FAB-A495-0466E77183E3}" type="slidenum">
              <a:rPr lang="en-US" smtClean="0"/>
              <a:t>17</a:t>
            </a:fld>
            <a:endParaRPr lang="en-US" dirty="0"/>
          </a:p>
        </p:txBody>
      </p:sp>
    </p:spTree>
    <p:extLst>
      <p:ext uri="{BB962C8B-B14F-4D97-AF65-F5344CB8AC3E}">
        <p14:creationId xmlns:p14="http://schemas.microsoft.com/office/powerpoint/2010/main" val="1024958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CCB051-CA96-4FAB-A495-0466E77183E3}" type="slidenum">
              <a:rPr lang="en-US" smtClean="0"/>
              <a:t>18</a:t>
            </a:fld>
            <a:endParaRPr lang="en-US" dirty="0"/>
          </a:p>
        </p:txBody>
      </p:sp>
    </p:spTree>
    <p:extLst>
      <p:ext uri="{BB962C8B-B14F-4D97-AF65-F5344CB8AC3E}">
        <p14:creationId xmlns:p14="http://schemas.microsoft.com/office/powerpoint/2010/main" val="35025811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CCB051-CA96-4FAB-A495-0466E77183E3}" type="slidenum">
              <a:rPr lang="en-US" smtClean="0"/>
              <a:t>19</a:t>
            </a:fld>
            <a:endParaRPr lang="en-US" dirty="0"/>
          </a:p>
        </p:txBody>
      </p:sp>
    </p:spTree>
    <p:extLst>
      <p:ext uri="{BB962C8B-B14F-4D97-AF65-F5344CB8AC3E}">
        <p14:creationId xmlns:p14="http://schemas.microsoft.com/office/powerpoint/2010/main" val="19928782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556E84-4C82-407C-B7E7-37B7B932E5C4}" type="slidenum">
              <a:rPr lang="en-US" smtClean="0"/>
              <a:t>20</a:t>
            </a:fld>
            <a:endParaRPr lang="en-US" dirty="0"/>
          </a:p>
        </p:txBody>
      </p:sp>
    </p:spTree>
    <p:extLst>
      <p:ext uri="{BB962C8B-B14F-4D97-AF65-F5344CB8AC3E}">
        <p14:creationId xmlns:p14="http://schemas.microsoft.com/office/powerpoint/2010/main" val="33872864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556E84-4C82-407C-B7E7-37B7B932E5C4}" type="slidenum">
              <a:rPr lang="en-US" smtClean="0"/>
              <a:t>21</a:t>
            </a:fld>
            <a:endParaRPr lang="en-US" dirty="0"/>
          </a:p>
        </p:txBody>
      </p:sp>
    </p:spTree>
    <p:extLst>
      <p:ext uri="{BB962C8B-B14F-4D97-AF65-F5344CB8AC3E}">
        <p14:creationId xmlns:p14="http://schemas.microsoft.com/office/powerpoint/2010/main" val="6126729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556E84-4C82-407C-B7E7-37B7B932E5C4}" type="slidenum">
              <a:rPr lang="en-US" smtClean="0"/>
              <a:t>22</a:t>
            </a:fld>
            <a:endParaRPr lang="en-US" dirty="0"/>
          </a:p>
        </p:txBody>
      </p:sp>
    </p:spTree>
    <p:extLst>
      <p:ext uri="{BB962C8B-B14F-4D97-AF65-F5344CB8AC3E}">
        <p14:creationId xmlns:p14="http://schemas.microsoft.com/office/powerpoint/2010/main" val="36695527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Have class run report, following tip sheets</a:t>
            </a:r>
          </a:p>
        </p:txBody>
      </p:sp>
      <p:sp>
        <p:nvSpPr>
          <p:cNvPr id="4" name="Slide Number Placeholder 3"/>
          <p:cNvSpPr>
            <a:spLocks noGrp="1"/>
          </p:cNvSpPr>
          <p:nvPr>
            <p:ph type="sldNum" sz="quarter" idx="10"/>
          </p:nvPr>
        </p:nvSpPr>
        <p:spPr/>
        <p:txBody>
          <a:bodyPr/>
          <a:lstStyle/>
          <a:p>
            <a:fld id="{5D556E84-4C82-407C-B7E7-37B7B932E5C4}" type="slidenum">
              <a:rPr lang="en-US" smtClean="0"/>
              <a:t>23</a:t>
            </a:fld>
            <a:endParaRPr lang="en-US" dirty="0"/>
          </a:p>
        </p:txBody>
      </p:sp>
    </p:spTree>
    <p:extLst>
      <p:ext uri="{BB962C8B-B14F-4D97-AF65-F5344CB8AC3E}">
        <p14:creationId xmlns:p14="http://schemas.microsoft.com/office/powerpoint/2010/main" val="3480921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Show all different statuses. </a:t>
            </a:r>
          </a:p>
          <a:p>
            <a:r>
              <a:rPr lang="en-US" baseline="0" dirty="0"/>
              <a:t>-Not Submitted/In the field- show budget error and approval</a:t>
            </a:r>
          </a:p>
          <a:p>
            <a:r>
              <a:rPr lang="en-US" baseline="0" dirty="0"/>
              <a:t>-DBF in Process-Shouldn’t make any changes to voucher with out calling AP first.</a:t>
            </a:r>
          </a:p>
          <a:p>
            <a:r>
              <a:rPr lang="en-US" baseline="0" dirty="0"/>
              <a:t>-DBF Hold</a:t>
            </a:r>
          </a:p>
          <a:p>
            <a:r>
              <a:rPr lang="en-US" baseline="0" dirty="0"/>
              <a:t>-Submitted to State-show GEARS payment number but now warrant number</a:t>
            </a:r>
          </a:p>
          <a:p>
            <a:r>
              <a:rPr lang="en-US" baseline="0" dirty="0"/>
              <a:t>-Paid by state-Show warrant number</a:t>
            </a:r>
          </a:p>
          <a:p>
            <a:endParaRPr lang="en-US" dirty="0"/>
          </a:p>
        </p:txBody>
      </p:sp>
      <p:sp>
        <p:nvSpPr>
          <p:cNvPr id="4" name="Slide Number Placeholder 3"/>
          <p:cNvSpPr>
            <a:spLocks noGrp="1"/>
          </p:cNvSpPr>
          <p:nvPr>
            <p:ph type="sldNum" sz="quarter" idx="10"/>
          </p:nvPr>
        </p:nvSpPr>
        <p:spPr/>
        <p:txBody>
          <a:bodyPr/>
          <a:lstStyle/>
          <a:p>
            <a:fld id="{36CCB051-CA96-4FAB-A495-0466E77183E3}" type="slidenum">
              <a:rPr lang="en-US" smtClean="0"/>
              <a:t>24</a:t>
            </a:fld>
            <a:endParaRPr lang="en-US" dirty="0"/>
          </a:p>
        </p:txBody>
      </p:sp>
    </p:spTree>
    <p:extLst>
      <p:ext uri="{BB962C8B-B14F-4D97-AF65-F5344CB8AC3E}">
        <p14:creationId xmlns:p14="http://schemas.microsoft.com/office/powerpoint/2010/main" val="18487404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CCB051-CA96-4FAB-A495-0466E77183E3}" type="slidenum">
              <a:rPr lang="en-US" smtClean="0"/>
              <a:t>25</a:t>
            </a:fld>
            <a:endParaRPr lang="en-US" dirty="0"/>
          </a:p>
        </p:txBody>
      </p:sp>
    </p:spTree>
    <p:extLst>
      <p:ext uri="{BB962C8B-B14F-4D97-AF65-F5344CB8AC3E}">
        <p14:creationId xmlns:p14="http://schemas.microsoft.com/office/powerpoint/2010/main" val="6308591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Run Query and Local Disbursement reports </a:t>
            </a:r>
          </a:p>
          <a:p>
            <a:r>
              <a:rPr lang="en-US" dirty="0"/>
              <a:t>-Main menu&gt;MD</a:t>
            </a:r>
            <a:r>
              <a:rPr lang="en-US" baseline="0" dirty="0"/>
              <a:t> Judiciary&gt;Reports&gt;Disbursement Reports</a:t>
            </a:r>
            <a:endParaRPr lang="en-US" dirty="0"/>
          </a:p>
          <a:p>
            <a:r>
              <a:rPr lang="en-US" dirty="0"/>
              <a:t>-Tell class do not rely on only</a:t>
            </a:r>
            <a:r>
              <a:rPr lang="en-US" baseline="0" dirty="0"/>
              <a:t> R-1, does not include adjustment</a:t>
            </a:r>
            <a:endParaRPr lang="en-US" dirty="0"/>
          </a:p>
        </p:txBody>
      </p:sp>
      <p:sp>
        <p:nvSpPr>
          <p:cNvPr id="4" name="Slide Number Placeholder 3"/>
          <p:cNvSpPr>
            <a:spLocks noGrp="1"/>
          </p:cNvSpPr>
          <p:nvPr>
            <p:ph type="sldNum" sz="quarter" idx="10"/>
          </p:nvPr>
        </p:nvSpPr>
        <p:spPr/>
        <p:txBody>
          <a:bodyPr/>
          <a:lstStyle/>
          <a:p>
            <a:fld id="{36CCB051-CA96-4FAB-A495-0466E77183E3}" type="slidenum">
              <a:rPr lang="en-US" smtClean="0">
                <a:solidFill>
                  <a:prstClr val="black"/>
                </a:solidFill>
              </a:rPr>
              <a:pPr/>
              <a:t>26</a:t>
            </a:fld>
            <a:endParaRPr lang="en-US" dirty="0">
              <a:solidFill>
                <a:prstClr val="black"/>
              </a:solidFill>
            </a:endParaRPr>
          </a:p>
        </p:txBody>
      </p:sp>
    </p:spTree>
    <p:extLst>
      <p:ext uri="{BB962C8B-B14F-4D97-AF65-F5344CB8AC3E}">
        <p14:creationId xmlns:p14="http://schemas.microsoft.com/office/powerpoint/2010/main" val="12858350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CCB051-CA96-4FAB-A495-0466E77183E3}" type="slidenum">
              <a:rPr lang="en-US" smtClean="0"/>
              <a:t>2</a:t>
            </a:fld>
            <a:endParaRPr lang="en-US" dirty="0"/>
          </a:p>
        </p:txBody>
      </p:sp>
    </p:spTree>
    <p:extLst>
      <p:ext uri="{BB962C8B-B14F-4D97-AF65-F5344CB8AC3E}">
        <p14:creationId xmlns:p14="http://schemas.microsoft.com/office/powerpoint/2010/main" val="6617212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CCB051-CA96-4FAB-A495-0466E77183E3}" type="slidenum">
              <a:rPr lang="en-US" smtClean="0">
                <a:solidFill>
                  <a:prstClr val="black"/>
                </a:solidFill>
              </a:rPr>
              <a:pPr/>
              <a:t>27</a:t>
            </a:fld>
            <a:endParaRPr lang="en-US" dirty="0">
              <a:solidFill>
                <a:prstClr val="black"/>
              </a:solidFill>
            </a:endParaRPr>
          </a:p>
        </p:txBody>
      </p:sp>
    </p:spTree>
    <p:extLst>
      <p:ext uri="{BB962C8B-B14F-4D97-AF65-F5344CB8AC3E}">
        <p14:creationId xmlns:p14="http://schemas.microsoft.com/office/powerpoint/2010/main" val="12334178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Run Query and Local Disbursement reports </a:t>
            </a:r>
          </a:p>
          <a:p>
            <a:r>
              <a:rPr lang="en-US" dirty="0"/>
              <a:t>-Main menu&gt;MD</a:t>
            </a:r>
            <a:r>
              <a:rPr lang="en-US" baseline="0" dirty="0"/>
              <a:t> Judiciary&gt;Reports&gt;Disbursement Reports</a:t>
            </a:r>
            <a:endParaRPr lang="en-US" dirty="0"/>
          </a:p>
          <a:p>
            <a:r>
              <a:rPr lang="en-US" dirty="0"/>
              <a:t>-Tell class do not rely on only</a:t>
            </a:r>
            <a:r>
              <a:rPr lang="en-US" baseline="0" dirty="0"/>
              <a:t> R-1, does not include adjustment</a:t>
            </a:r>
            <a:endParaRPr lang="en-US" dirty="0"/>
          </a:p>
        </p:txBody>
      </p:sp>
      <p:sp>
        <p:nvSpPr>
          <p:cNvPr id="4" name="Slide Number Placeholder 3"/>
          <p:cNvSpPr>
            <a:spLocks noGrp="1"/>
          </p:cNvSpPr>
          <p:nvPr>
            <p:ph type="sldNum" sz="quarter" idx="10"/>
          </p:nvPr>
        </p:nvSpPr>
        <p:spPr/>
        <p:txBody>
          <a:bodyPr/>
          <a:lstStyle/>
          <a:p>
            <a:fld id="{36CCB051-CA96-4FAB-A495-0466E77183E3}" type="slidenum">
              <a:rPr lang="en-US" smtClean="0">
                <a:solidFill>
                  <a:prstClr val="black"/>
                </a:solidFill>
              </a:rPr>
              <a:pPr/>
              <a:t>28</a:t>
            </a:fld>
            <a:endParaRPr lang="en-US" dirty="0">
              <a:solidFill>
                <a:prstClr val="black"/>
              </a:solidFill>
            </a:endParaRPr>
          </a:p>
        </p:txBody>
      </p:sp>
    </p:spTree>
    <p:extLst>
      <p:ext uri="{BB962C8B-B14F-4D97-AF65-F5344CB8AC3E}">
        <p14:creationId xmlns:p14="http://schemas.microsoft.com/office/powerpoint/2010/main" val="42787964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CCB051-CA96-4FAB-A495-0466E77183E3}" type="slidenum">
              <a:rPr lang="en-US" smtClean="0">
                <a:solidFill>
                  <a:prstClr val="black"/>
                </a:solidFill>
              </a:rPr>
              <a:pPr/>
              <a:t>29</a:t>
            </a:fld>
            <a:endParaRPr lang="en-US" dirty="0">
              <a:solidFill>
                <a:prstClr val="black"/>
              </a:solidFill>
            </a:endParaRPr>
          </a:p>
        </p:txBody>
      </p:sp>
    </p:spTree>
    <p:extLst>
      <p:ext uri="{BB962C8B-B14F-4D97-AF65-F5344CB8AC3E}">
        <p14:creationId xmlns:p14="http://schemas.microsoft.com/office/powerpoint/2010/main" val="41859882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CCB051-CA96-4FAB-A495-0466E77183E3}" type="slidenum">
              <a:rPr lang="en-US" smtClean="0"/>
              <a:t>30</a:t>
            </a:fld>
            <a:endParaRPr lang="en-US" dirty="0"/>
          </a:p>
        </p:txBody>
      </p:sp>
    </p:spTree>
    <p:extLst>
      <p:ext uri="{BB962C8B-B14F-4D97-AF65-F5344CB8AC3E}">
        <p14:creationId xmlns:p14="http://schemas.microsoft.com/office/powerpoint/2010/main" val="16868593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CCB051-CA96-4FAB-A495-0466E77183E3}" type="slidenum">
              <a:rPr lang="en-US" smtClean="0"/>
              <a:t>35</a:t>
            </a:fld>
            <a:endParaRPr lang="en-US" dirty="0"/>
          </a:p>
        </p:txBody>
      </p:sp>
    </p:spTree>
    <p:extLst>
      <p:ext uri="{BB962C8B-B14F-4D97-AF65-F5344CB8AC3E}">
        <p14:creationId xmlns:p14="http://schemas.microsoft.com/office/powerpoint/2010/main" val="40929456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CCB051-CA96-4FAB-A495-0466E77183E3}" type="slidenum">
              <a:rPr lang="en-US" smtClean="0"/>
              <a:t>36</a:t>
            </a:fld>
            <a:endParaRPr lang="en-US" dirty="0"/>
          </a:p>
        </p:txBody>
      </p:sp>
    </p:spTree>
    <p:extLst>
      <p:ext uri="{BB962C8B-B14F-4D97-AF65-F5344CB8AC3E}">
        <p14:creationId xmlns:p14="http://schemas.microsoft.com/office/powerpoint/2010/main" val="4116475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CCB051-CA96-4FAB-A495-0466E77183E3}" type="slidenum">
              <a:rPr lang="en-US" smtClean="0"/>
              <a:t>7</a:t>
            </a:fld>
            <a:endParaRPr lang="en-US" dirty="0"/>
          </a:p>
        </p:txBody>
      </p:sp>
    </p:spTree>
    <p:extLst>
      <p:ext uri="{BB962C8B-B14F-4D97-AF65-F5344CB8AC3E}">
        <p14:creationId xmlns:p14="http://schemas.microsoft.com/office/powerpoint/2010/main" val="39204825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CCB051-CA96-4FAB-A495-0466E77183E3}" type="slidenum">
              <a:rPr lang="en-US" smtClean="0"/>
              <a:t>10</a:t>
            </a:fld>
            <a:endParaRPr lang="en-US" dirty="0"/>
          </a:p>
        </p:txBody>
      </p:sp>
    </p:spTree>
    <p:extLst>
      <p:ext uri="{BB962C8B-B14F-4D97-AF65-F5344CB8AC3E}">
        <p14:creationId xmlns:p14="http://schemas.microsoft.com/office/powerpoint/2010/main" val="25155104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CCB051-CA96-4FAB-A495-0466E77183E3}" type="slidenum">
              <a:rPr lang="en-US" smtClean="0"/>
              <a:t>11</a:t>
            </a:fld>
            <a:endParaRPr lang="en-US" dirty="0"/>
          </a:p>
        </p:txBody>
      </p:sp>
    </p:spTree>
    <p:extLst>
      <p:ext uri="{BB962C8B-B14F-4D97-AF65-F5344CB8AC3E}">
        <p14:creationId xmlns:p14="http://schemas.microsoft.com/office/powerpoint/2010/main" val="29875138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CCB051-CA96-4FAB-A495-0466E77183E3}" type="slidenum">
              <a:rPr lang="en-US" smtClean="0"/>
              <a:t>12</a:t>
            </a:fld>
            <a:endParaRPr lang="en-US" dirty="0"/>
          </a:p>
        </p:txBody>
      </p:sp>
    </p:spTree>
    <p:extLst>
      <p:ext uri="{BB962C8B-B14F-4D97-AF65-F5344CB8AC3E}">
        <p14:creationId xmlns:p14="http://schemas.microsoft.com/office/powerpoint/2010/main" val="15062954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CCB051-CA96-4FAB-A495-0466E77183E3}" type="slidenum">
              <a:rPr lang="en-US" smtClean="0"/>
              <a:t>13</a:t>
            </a:fld>
            <a:endParaRPr lang="en-US" dirty="0"/>
          </a:p>
        </p:txBody>
      </p:sp>
    </p:spTree>
    <p:extLst>
      <p:ext uri="{BB962C8B-B14F-4D97-AF65-F5344CB8AC3E}">
        <p14:creationId xmlns:p14="http://schemas.microsoft.com/office/powerpoint/2010/main" val="13051558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556E84-4C82-407C-B7E7-37B7B932E5C4}" type="slidenum">
              <a:rPr lang="en-US" smtClean="0"/>
              <a:t>14</a:t>
            </a:fld>
            <a:endParaRPr lang="en-US" dirty="0"/>
          </a:p>
        </p:txBody>
      </p:sp>
    </p:spTree>
    <p:extLst>
      <p:ext uri="{BB962C8B-B14F-4D97-AF65-F5344CB8AC3E}">
        <p14:creationId xmlns:p14="http://schemas.microsoft.com/office/powerpoint/2010/main" val="21814069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Mention that SS# for employee’s will not be displayed. </a:t>
            </a:r>
          </a:p>
          <a:p>
            <a:endParaRPr lang="en-US" dirty="0"/>
          </a:p>
          <a:p>
            <a:r>
              <a:rPr lang="en-US" dirty="0"/>
              <a:t>Talk about</a:t>
            </a:r>
            <a:r>
              <a:rPr lang="en-US" baseline="0" dirty="0"/>
              <a:t> how vendors are required to provide their FEIN to the state. So user can call and ask for it if needed.</a:t>
            </a:r>
          </a:p>
          <a:p>
            <a:endParaRPr lang="en-US" baseline="0" dirty="0"/>
          </a:p>
          <a:p>
            <a:r>
              <a:rPr lang="en-US" baseline="0" dirty="0"/>
              <a:t>Run search in GEARS with Pitney Bowes and Best Buy</a:t>
            </a:r>
            <a:endParaRPr lang="en-US" dirty="0"/>
          </a:p>
        </p:txBody>
      </p:sp>
      <p:sp>
        <p:nvSpPr>
          <p:cNvPr id="4" name="Slide Number Placeholder 3"/>
          <p:cNvSpPr>
            <a:spLocks noGrp="1"/>
          </p:cNvSpPr>
          <p:nvPr>
            <p:ph type="sldNum" sz="quarter" idx="10"/>
          </p:nvPr>
        </p:nvSpPr>
        <p:spPr/>
        <p:txBody>
          <a:bodyPr/>
          <a:lstStyle/>
          <a:p>
            <a:fld id="{5D556E84-4C82-407C-B7E7-37B7B932E5C4}" type="slidenum">
              <a:rPr lang="en-US" smtClean="0"/>
              <a:t>15</a:t>
            </a:fld>
            <a:endParaRPr lang="en-US" dirty="0"/>
          </a:p>
        </p:txBody>
      </p:sp>
    </p:spTree>
    <p:extLst>
      <p:ext uri="{BB962C8B-B14F-4D97-AF65-F5344CB8AC3E}">
        <p14:creationId xmlns:p14="http://schemas.microsoft.com/office/powerpoint/2010/main" val="2645429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4D94B32-86D7-4432-B261-8B237B5BB9F2}" type="datetimeFigureOut">
              <a:rPr lang="en-US" smtClean="0"/>
              <a:t>11/08/2018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4AC8BCEE-9FB8-48EB-9E38-A9D07432B51E}" type="slidenum">
              <a:rPr lang="en-US" smtClean="0"/>
              <a:t>‹#›</a:t>
            </a:fld>
            <a:endParaRPr lang="en-US" dirty="0"/>
          </a:p>
        </p:txBody>
      </p:sp>
    </p:spTree>
    <p:extLst>
      <p:ext uri="{BB962C8B-B14F-4D97-AF65-F5344CB8AC3E}">
        <p14:creationId xmlns:p14="http://schemas.microsoft.com/office/powerpoint/2010/main" val="1598341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4D94B32-86D7-4432-B261-8B237B5BB9F2}" type="datetimeFigureOut">
              <a:rPr lang="en-US" smtClean="0"/>
              <a:t>11/08/2018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AC8BCEE-9FB8-48EB-9E38-A9D07432B51E}" type="slidenum">
              <a:rPr lang="en-US" smtClean="0"/>
              <a:t>‹#›</a:t>
            </a:fld>
            <a:endParaRPr lang="en-US" dirty="0"/>
          </a:p>
        </p:txBody>
      </p:sp>
    </p:spTree>
    <p:extLst>
      <p:ext uri="{BB962C8B-B14F-4D97-AF65-F5344CB8AC3E}">
        <p14:creationId xmlns:p14="http://schemas.microsoft.com/office/powerpoint/2010/main" val="3458537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4D94B32-86D7-4432-B261-8B237B5BB9F2}" type="datetimeFigureOut">
              <a:rPr lang="en-US" smtClean="0"/>
              <a:t>11/08/2018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AC8BCEE-9FB8-48EB-9E38-A9D07432B51E}" type="slidenum">
              <a:rPr lang="en-US" smtClean="0"/>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99326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4D94B32-86D7-4432-B261-8B237B5BB9F2}" type="datetimeFigureOut">
              <a:rPr lang="en-US" smtClean="0"/>
              <a:t>11/08/2018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AC8BCEE-9FB8-48EB-9E38-A9D07432B51E}" type="slidenum">
              <a:rPr lang="en-US" smtClean="0"/>
              <a:t>‹#›</a:t>
            </a:fld>
            <a:endParaRPr lang="en-US" dirty="0"/>
          </a:p>
        </p:txBody>
      </p:sp>
    </p:spTree>
    <p:extLst>
      <p:ext uri="{BB962C8B-B14F-4D97-AF65-F5344CB8AC3E}">
        <p14:creationId xmlns:p14="http://schemas.microsoft.com/office/powerpoint/2010/main" val="9630978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4D94B32-86D7-4432-B261-8B237B5BB9F2}" type="datetimeFigureOut">
              <a:rPr lang="en-US" smtClean="0"/>
              <a:t>11/08/2018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AC8BCEE-9FB8-48EB-9E38-A9D07432B51E}" type="slidenum">
              <a:rPr lang="en-US" smtClean="0"/>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028446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4D94B32-86D7-4432-B261-8B237B5BB9F2}" type="datetimeFigureOut">
              <a:rPr lang="en-US" smtClean="0"/>
              <a:t>11/08/2018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AC8BCEE-9FB8-48EB-9E38-A9D07432B51E}" type="slidenum">
              <a:rPr lang="en-US" smtClean="0"/>
              <a:t>‹#›</a:t>
            </a:fld>
            <a:endParaRPr lang="en-US" dirty="0"/>
          </a:p>
        </p:txBody>
      </p:sp>
    </p:spTree>
    <p:extLst>
      <p:ext uri="{BB962C8B-B14F-4D97-AF65-F5344CB8AC3E}">
        <p14:creationId xmlns:p14="http://schemas.microsoft.com/office/powerpoint/2010/main" val="3021114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D94B32-86D7-4432-B261-8B237B5BB9F2}" type="datetimeFigureOut">
              <a:rPr lang="en-US" smtClean="0"/>
              <a:t>11/08/2018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AC8BCEE-9FB8-48EB-9E38-A9D07432B51E}" type="slidenum">
              <a:rPr lang="en-US" smtClean="0"/>
              <a:t>‹#›</a:t>
            </a:fld>
            <a:endParaRPr lang="en-US" dirty="0"/>
          </a:p>
        </p:txBody>
      </p:sp>
    </p:spTree>
    <p:extLst>
      <p:ext uri="{BB962C8B-B14F-4D97-AF65-F5344CB8AC3E}">
        <p14:creationId xmlns:p14="http://schemas.microsoft.com/office/powerpoint/2010/main" val="13807410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D94B32-86D7-4432-B261-8B237B5BB9F2}" type="datetimeFigureOut">
              <a:rPr lang="en-US" smtClean="0"/>
              <a:t>11/08/2018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AC8BCEE-9FB8-48EB-9E38-A9D07432B51E}" type="slidenum">
              <a:rPr lang="en-US" smtClean="0"/>
              <a:t>‹#›</a:t>
            </a:fld>
            <a:endParaRPr lang="en-US" dirty="0"/>
          </a:p>
        </p:txBody>
      </p:sp>
    </p:spTree>
    <p:extLst>
      <p:ext uri="{BB962C8B-B14F-4D97-AF65-F5344CB8AC3E}">
        <p14:creationId xmlns:p14="http://schemas.microsoft.com/office/powerpoint/2010/main" val="3335348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D94B32-86D7-4432-B261-8B237B5BB9F2}" type="datetimeFigureOut">
              <a:rPr lang="en-US" smtClean="0"/>
              <a:t>11/08/2018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AC8BCEE-9FB8-48EB-9E38-A9D07432B51E}" type="slidenum">
              <a:rPr lang="en-US" smtClean="0"/>
              <a:t>‹#›</a:t>
            </a:fld>
            <a:endParaRPr lang="en-US" dirty="0"/>
          </a:p>
        </p:txBody>
      </p:sp>
    </p:spTree>
    <p:extLst>
      <p:ext uri="{BB962C8B-B14F-4D97-AF65-F5344CB8AC3E}">
        <p14:creationId xmlns:p14="http://schemas.microsoft.com/office/powerpoint/2010/main" val="446847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4D94B32-86D7-4432-B261-8B237B5BB9F2}" type="datetimeFigureOut">
              <a:rPr lang="en-US" smtClean="0"/>
              <a:t>11/08/2018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AC8BCEE-9FB8-48EB-9E38-A9D07432B51E}" type="slidenum">
              <a:rPr lang="en-US" smtClean="0"/>
              <a:t>‹#›</a:t>
            </a:fld>
            <a:endParaRPr lang="en-US" dirty="0"/>
          </a:p>
        </p:txBody>
      </p:sp>
    </p:spTree>
    <p:extLst>
      <p:ext uri="{BB962C8B-B14F-4D97-AF65-F5344CB8AC3E}">
        <p14:creationId xmlns:p14="http://schemas.microsoft.com/office/powerpoint/2010/main" val="1343240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4D94B32-86D7-4432-B261-8B237B5BB9F2}" type="datetimeFigureOut">
              <a:rPr lang="en-US" smtClean="0"/>
              <a:t>11/08/2018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4AC8BCEE-9FB8-48EB-9E38-A9D07432B51E}" type="slidenum">
              <a:rPr lang="en-US" smtClean="0"/>
              <a:t>‹#›</a:t>
            </a:fld>
            <a:endParaRPr lang="en-US" dirty="0"/>
          </a:p>
        </p:txBody>
      </p:sp>
    </p:spTree>
    <p:extLst>
      <p:ext uri="{BB962C8B-B14F-4D97-AF65-F5344CB8AC3E}">
        <p14:creationId xmlns:p14="http://schemas.microsoft.com/office/powerpoint/2010/main" val="3948769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4D94B32-86D7-4432-B261-8B237B5BB9F2}" type="datetimeFigureOut">
              <a:rPr lang="en-US" smtClean="0"/>
              <a:t>11/08/2018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4AC8BCEE-9FB8-48EB-9E38-A9D07432B51E}" type="slidenum">
              <a:rPr lang="en-US" smtClean="0"/>
              <a:t>‹#›</a:t>
            </a:fld>
            <a:endParaRPr lang="en-US" dirty="0"/>
          </a:p>
        </p:txBody>
      </p:sp>
    </p:spTree>
    <p:extLst>
      <p:ext uri="{BB962C8B-B14F-4D97-AF65-F5344CB8AC3E}">
        <p14:creationId xmlns:p14="http://schemas.microsoft.com/office/powerpoint/2010/main" val="2385185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4D94B32-86D7-4432-B261-8B237B5BB9F2}" type="datetimeFigureOut">
              <a:rPr lang="en-US" smtClean="0"/>
              <a:t>11/08/2018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AC8BCEE-9FB8-48EB-9E38-A9D07432B51E}" type="slidenum">
              <a:rPr lang="en-US" smtClean="0"/>
              <a:t>‹#›</a:t>
            </a:fld>
            <a:endParaRPr lang="en-US" dirty="0"/>
          </a:p>
        </p:txBody>
      </p:sp>
    </p:spTree>
    <p:extLst>
      <p:ext uri="{BB962C8B-B14F-4D97-AF65-F5344CB8AC3E}">
        <p14:creationId xmlns:p14="http://schemas.microsoft.com/office/powerpoint/2010/main" val="1775150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D94B32-86D7-4432-B261-8B237B5BB9F2}" type="datetimeFigureOut">
              <a:rPr lang="en-US" smtClean="0"/>
              <a:t>11/08/2018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AC8BCEE-9FB8-48EB-9E38-A9D07432B51E}" type="slidenum">
              <a:rPr lang="en-US" smtClean="0"/>
              <a:t>‹#›</a:t>
            </a:fld>
            <a:endParaRPr lang="en-US" dirty="0"/>
          </a:p>
        </p:txBody>
      </p:sp>
    </p:spTree>
    <p:extLst>
      <p:ext uri="{BB962C8B-B14F-4D97-AF65-F5344CB8AC3E}">
        <p14:creationId xmlns:p14="http://schemas.microsoft.com/office/powerpoint/2010/main" val="2592668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4D94B32-86D7-4432-B261-8B237B5BB9F2}" type="datetimeFigureOut">
              <a:rPr lang="en-US" smtClean="0"/>
              <a:t>11/08/2018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AC8BCEE-9FB8-48EB-9E38-A9D07432B51E}" type="slidenum">
              <a:rPr lang="en-US" smtClean="0"/>
              <a:t>‹#›</a:t>
            </a:fld>
            <a:endParaRPr lang="en-US" dirty="0"/>
          </a:p>
        </p:txBody>
      </p:sp>
    </p:spTree>
    <p:extLst>
      <p:ext uri="{BB962C8B-B14F-4D97-AF65-F5344CB8AC3E}">
        <p14:creationId xmlns:p14="http://schemas.microsoft.com/office/powerpoint/2010/main" val="2416547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4D94B32-86D7-4432-B261-8B237B5BB9F2}" type="datetimeFigureOut">
              <a:rPr lang="en-US" smtClean="0"/>
              <a:t>11/08/2018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AC8BCEE-9FB8-48EB-9E38-A9D07432B51E}" type="slidenum">
              <a:rPr lang="en-US" smtClean="0"/>
              <a:t>‹#›</a:t>
            </a:fld>
            <a:endParaRPr lang="en-US" dirty="0"/>
          </a:p>
        </p:txBody>
      </p:sp>
    </p:spTree>
    <p:extLst>
      <p:ext uri="{BB962C8B-B14F-4D97-AF65-F5344CB8AC3E}">
        <p14:creationId xmlns:p14="http://schemas.microsoft.com/office/powerpoint/2010/main" val="1291770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44D94B32-86D7-4432-B261-8B237B5BB9F2}" type="datetimeFigureOut">
              <a:rPr lang="en-US" smtClean="0"/>
              <a:t>11/08/2018</a:t>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4AC8BCEE-9FB8-48EB-9E38-A9D07432B51E}" type="slidenum">
              <a:rPr lang="en-US" smtClean="0"/>
              <a:t>‹#›</a:t>
            </a:fld>
            <a:endParaRPr lang="en-US" dirty="0"/>
          </a:p>
        </p:txBody>
      </p:sp>
    </p:spTree>
    <p:extLst>
      <p:ext uri="{BB962C8B-B14F-4D97-AF65-F5344CB8AC3E}">
        <p14:creationId xmlns:p14="http://schemas.microsoft.com/office/powerpoint/2010/main" val="160631708"/>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11.emf"/><Relationship Id="rId3" Type="http://schemas.openxmlformats.org/officeDocument/2006/relationships/notesSlide" Target="../notesSlides/notesSlide5.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mailto:devra.moulton@maryland.gov" TargetMode="External"/><Relationship Id="rId5" Type="http://schemas.openxmlformats.org/officeDocument/2006/relationships/hyperlink" Target="mailto:judfinrevdc@mdcourts.gov" TargetMode="External"/><Relationship Id="rId4" Type="http://schemas.openxmlformats.org/officeDocument/2006/relationships/hyperlink" Target="mailto:jfrcs@mdcourts.gov" TargetMode="Externa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12.e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hyperlink" Target="mailto:judfinrevdc@mdcourts.gov" TargetMode="External"/><Relationship Id="rId4" Type="http://schemas.openxmlformats.org/officeDocument/2006/relationships/hyperlink" Target="mailto:jfrcs@mdcourts.gov" TargetMode="Externa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13.e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3.bin"/><Relationship Id="rId5" Type="http://schemas.openxmlformats.org/officeDocument/2006/relationships/hyperlink" Target="mailto:judfinrevdc@mdcourts.gov" TargetMode="External"/><Relationship Id="rId4" Type="http://schemas.openxmlformats.org/officeDocument/2006/relationships/hyperlink" Target="mailto:jfrcs@mdcourts.gov"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1"/>
          <p:cNvSpPr txBox="1">
            <a:spLocks noChangeArrowheads="1"/>
          </p:cNvSpPr>
          <p:nvPr/>
        </p:nvSpPr>
        <p:spPr bwMode="auto">
          <a:xfrm>
            <a:off x="2819400" y="1065213"/>
            <a:ext cx="5943600" cy="4955203"/>
          </a:xfrm>
          <a:prstGeom prst="rect">
            <a:avLst/>
          </a:prstGeom>
          <a:noFill/>
          <a:ln>
            <a:noFill/>
          </a:ln>
          <a:extLst/>
        </p:spPr>
        <p:txBody>
          <a:bodyPr>
            <a:spAutoFit/>
          </a:bodyPr>
          <a:lstStyle>
            <a:lvl1pPr eaLnBrk="0" hangingPunct="0">
              <a:defRPr sz="2400" b="1">
                <a:solidFill>
                  <a:schemeClr val="tx1"/>
                </a:solidFill>
                <a:latin typeface="Arial" charset="0"/>
                <a:ea typeface="ＭＳ Ｐゴシック" pitchFamily="34" charset="-128"/>
              </a:defRPr>
            </a:lvl1pPr>
            <a:lvl2pPr marL="742950" indent="-285750" eaLnBrk="0" hangingPunct="0">
              <a:defRPr sz="2400" b="1">
                <a:solidFill>
                  <a:schemeClr val="tx1"/>
                </a:solidFill>
                <a:latin typeface="Arial" charset="0"/>
                <a:ea typeface="ＭＳ Ｐゴシック" pitchFamily="34" charset="-128"/>
              </a:defRPr>
            </a:lvl2pPr>
            <a:lvl3pPr marL="1143000" indent="-228600" eaLnBrk="0" hangingPunct="0">
              <a:defRPr sz="2400" b="1">
                <a:solidFill>
                  <a:schemeClr val="tx1"/>
                </a:solidFill>
                <a:latin typeface="Arial" charset="0"/>
                <a:ea typeface="ＭＳ Ｐゴシック" pitchFamily="34" charset="-128"/>
              </a:defRPr>
            </a:lvl3pPr>
            <a:lvl4pPr marL="1600200" indent="-228600" eaLnBrk="0" hangingPunct="0">
              <a:defRPr sz="2400" b="1">
                <a:solidFill>
                  <a:schemeClr val="tx1"/>
                </a:solidFill>
                <a:latin typeface="Arial" charset="0"/>
                <a:ea typeface="ＭＳ Ｐゴシック" pitchFamily="34" charset="-128"/>
              </a:defRPr>
            </a:lvl4pPr>
            <a:lvl5pPr marL="2057400" indent="-228600" eaLnBrk="0" hangingPunct="0">
              <a:defRPr sz="2400" b="1">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b="1">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b="1">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b="1">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b="1">
                <a:solidFill>
                  <a:schemeClr val="tx1"/>
                </a:solidFill>
                <a:latin typeface="Arial" charset="0"/>
                <a:ea typeface="ＭＳ Ｐゴシック" pitchFamily="34" charset="-128"/>
              </a:defRPr>
            </a:lvl9pPr>
          </a:lstStyle>
          <a:p>
            <a:pPr algn="ctr" eaLnBrk="1" hangingPunct="1">
              <a:defRPr/>
            </a:pPr>
            <a:endParaRPr lang="en-US" altLang="ja-JP" sz="3600" dirty="0">
              <a:solidFill>
                <a:srgbClr val="EE3124"/>
              </a:solidFill>
              <a:latin typeface="Calibri" pitchFamily="34" charset="0"/>
            </a:endParaRPr>
          </a:p>
          <a:p>
            <a:pPr algn="ctr" eaLnBrk="1" hangingPunct="1">
              <a:defRPr/>
            </a:pPr>
            <a:endParaRPr lang="en-US" altLang="ja-JP" sz="2800" i="1" dirty="0">
              <a:solidFill>
                <a:srgbClr val="EE3124"/>
              </a:solidFill>
              <a:latin typeface="Calibri" pitchFamily="34" charset="0"/>
            </a:endParaRPr>
          </a:p>
          <a:p>
            <a:pPr algn="ctr" eaLnBrk="1" hangingPunct="1">
              <a:defRPr/>
            </a:pPr>
            <a:endParaRPr lang="en-US" altLang="ja-JP" sz="2800" i="1" dirty="0">
              <a:solidFill>
                <a:srgbClr val="FF0000"/>
              </a:solidFill>
              <a:latin typeface="Calibri" pitchFamily="34" charset="0"/>
            </a:endParaRPr>
          </a:p>
          <a:p>
            <a:pPr algn="ctr" eaLnBrk="1" hangingPunct="1">
              <a:defRPr/>
            </a:pPr>
            <a:endParaRPr lang="en-US" altLang="ja-JP" sz="2800" i="1" dirty="0">
              <a:solidFill>
                <a:srgbClr val="FF0000"/>
              </a:solidFill>
              <a:latin typeface="Calibri" pitchFamily="34" charset="0"/>
            </a:endParaRPr>
          </a:p>
          <a:p>
            <a:pPr algn="ctr" eaLnBrk="1" hangingPunct="1">
              <a:defRPr/>
            </a:pPr>
            <a:endParaRPr lang="en-US" altLang="ja-JP" sz="2800" i="1" dirty="0">
              <a:solidFill>
                <a:srgbClr val="FF0000"/>
              </a:solidFill>
              <a:latin typeface="Calibri" pitchFamily="34" charset="0"/>
            </a:endParaRPr>
          </a:p>
          <a:p>
            <a:pPr algn="ctr" eaLnBrk="1" hangingPunct="1">
              <a:defRPr/>
            </a:pPr>
            <a:endParaRPr lang="en-US" altLang="ja-JP" sz="2800" i="1" dirty="0">
              <a:solidFill>
                <a:srgbClr val="FF0000"/>
              </a:solidFill>
              <a:latin typeface="Calibri" pitchFamily="34" charset="0"/>
            </a:endParaRPr>
          </a:p>
          <a:p>
            <a:pPr algn="ctr" eaLnBrk="1" hangingPunct="1">
              <a:defRPr/>
            </a:pPr>
            <a:r>
              <a:rPr lang="en-US" altLang="ja-JP" sz="2800" i="1" dirty="0">
                <a:solidFill>
                  <a:srgbClr val="FF0000"/>
                </a:solidFill>
                <a:latin typeface="Verdana" pitchFamily="34" charset="0"/>
                <a:ea typeface="Verdana" pitchFamily="34" charset="0"/>
                <a:cs typeface="Verdana" pitchFamily="34" charset="0"/>
              </a:rPr>
              <a:t>Order To Cash Training</a:t>
            </a:r>
          </a:p>
          <a:p>
            <a:pPr algn="ctr" eaLnBrk="1" hangingPunct="1">
              <a:defRPr/>
            </a:pPr>
            <a:endParaRPr lang="en-US" altLang="ja-JP" sz="2800" i="1" dirty="0">
              <a:solidFill>
                <a:schemeClr val="accent6">
                  <a:lumMod val="50000"/>
                </a:schemeClr>
              </a:solidFill>
              <a:latin typeface="Verdana" pitchFamily="34" charset="0"/>
              <a:ea typeface="Verdana" pitchFamily="34" charset="0"/>
              <a:cs typeface="Verdana" pitchFamily="34" charset="0"/>
            </a:endParaRPr>
          </a:p>
          <a:p>
            <a:pPr algn="ctr" eaLnBrk="1" hangingPunct="1">
              <a:defRPr/>
            </a:pPr>
            <a:r>
              <a:rPr lang="en-US" altLang="ja-JP" sz="2800" b="0" dirty="0">
                <a:latin typeface="Malgun Gothic" pitchFamily="34" charset="-127"/>
                <a:ea typeface="Malgun Gothic" pitchFamily="34" charset="-127"/>
              </a:rPr>
              <a:t>Department of Budget &amp; Finance</a:t>
            </a:r>
          </a:p>
          <a:p>
            <a:pPr algn="ctr" eaLnBrk="1" hangingPunct="1">
              <a:defRPr/>
            </a:pPr>
            <a:r>
              <a:rPr lang="en-US" altLang="ja-JP" sz="2800" i="1" dirty="0">
                <a:ea typeface="Malgun Gothic" pitchFamily="34" charset="-127"/>
              </a:rPr>
              <a:t>Suzie Bishop &amp; Brittanie Collier</a:t>
            </a:r>
          </a:p>
          <a:p>
            <a:pPr algn="ctr" eaLnBrk="1" hangingPunct="1">
              <a:defRPr/>
            </a:pPr>
            <a:endParaRPr lang="en-US" altLang="ja-JP" sz="2800" i="1" dirty="0">
              <a:solidFill>
                <a:schemeClr val="accent6">
                  <a:lumMod val="50000"/>
                </a:schemeClr>
              </a:solidFill>
              <a:latin typeface="Verdana" pitchFamily="34" charset="0"/>
              <a:ea typeface="Verdana" pitchFamily="34" charset="0"/>
              <a:cs typeface="Verdana" pitchFamily="34" charset="0"/>
            </a:endParaRPr>
          </a:p>
        </p:txBody>
      </p:sp>
      <p:pic>
        <p:nvPicPr>
          <p:cNvPr id="3075" name="Picture 6" descr="AOC Sea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617663"/>
            <a:ext cx="2455863" cy="222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Box 3"/>
          <p:cNvSpPr txBox="1">
            <a:spLocks noChangeArrowheads="1"/>
          </p:cNvSpPr>
          <p:nvPr/>
        </p:nvSpPr>
        <p:spPr bwMode="auto">
          <a:xfrm>
            <a:off x="3116263" y="6299200"/>
            <a:ext cx="1841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charset="0"/>
                <a:ea typeface="ＭＳ Ｐゴシック" pitchFamily="34" charset="-128"/>
              </a:defRPr>
            </a:lvl1pPr>
            <a:lvl2pPr marL="742950" indent="-285750" eaLnBrk="0" hangingPunct="0">
              <a:defRPr sz="2400" b="1">
                <a:solidFill>
                  <a:schemeClr val="tx1"/>
                </a:solidFill>
                <a:latin typeface="Arial" charset="0"/>
                <a:ea typeface="ＭＳ Ｐゴシック" pitchFamily="34" charset="-128"/>
              </a:defRPr>
            </a:lvl2pPr>
            <a:lvl3pPr marL="1143000" indent="-228600" eaLnBrk="0" hangingPunct="0">
              <a:defRPr sz="2400" b="1">
                <a:solidFill>
                  <a:schemeClr val="tx1"/>
                </a:solidFill>
                <a:latin typeface="Arial" charset="0"/>
                <a:ea typeface="ＭＳ Ｐゴシック" pitchFamily="34" charset="-128"/>
              </a:defRPr>
            </a:lvl3pPr>
            <a:lvl4pPr marL="1600200" indent="-228600" eaLnBrk="0" hangingPunct="0">
              <a:defRPr sz="2400" b="1">
                <a:solidFill>
                  <a:schemeClr val="tx1"/>
                </a:solidFill>
                <a:latin typeface="Arial" charset="0"/>
                <a:ea typeface="ＭＳ Ｐゴシック" pitchFamily="34" charset="-128"/>
              </a:defRPr>
            </a:lvl4pPr>
            <a:lvl5pPr marL="2057400" indent="-228600" eaLnBrk="0" hangingPunct="0">
              <a:defRPr sz="2400" b="1">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b="1">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b="1">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b="1">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b="1">
                <a:solidFill>
                  <a:schemeClr val="tx1"/>
                </a:solidFill>
                <a:latin typeface="Arial" charset="0"/>
                <a:ea typeface="ＭＳ Ｐゴシック" pitchFamily="34" charset="-128"/>
              </a:defRPr>
            </a:lvl9pPr>
          </a:lstStyle>
          <a:p>
            <a:pPr eaLnBrk="1" hangingPunct="1"/>
            <a:endParaRPr lang="en-US" altLang="en-US" dirty="0"/>
          </a:p>
        </p:txBody>
      </p:sp>
      <p:pic>
        <p:nvPicPr>
          <p:cNvPr id="3077"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0"/>
            <a:ext cx="2362200" cy="1589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3843338"/>
            <a:ext cx="2368550" cy="3014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16263" y="2628900"/>
            <a:ext cx="569595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372703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2657"/>
            <a:ext cx="8686800" cy="1280890"/>
          </a:xfrm>
        </p:spPr>
        <p:txBody>
          <a:bodyPr>
            <a:normAutofit/>
          </a:bodyPr>
          <a:lstStyle/>
          <a:p>
            <a:r>
              <a:rPr lang="en-US" sz="2800" dirty="0">
                <a:solidFill>
                  <a:srgbClr val="FF0000"/>
                </a:solidFill>
              </a:rPr>
              <a:t>Adjustments-Post FAR </a:t>
            </a:r>
            <a:endParaRPr lang="en-US" sz="2800" dirty="0"/>
          </a:p>
        </p:txBody>
      </p:sp>
      <p:sp>
        <p:nvSpPr>
          <p:cNvPr id="3" name="Content Placeholder 2"/>
          <p:cNvSpPr>
            <a:spLocks noGrp="1"/>
          </p:cNvSpPr>
          <p:nvPr>
            <p:ph idx="1"/>
          </p:nvPr>
        </p:nvSpPr>
        <p:spPr>
          <a:xfrm>
            <a:off x="518886" y="1313547"/>
            <a:ext cx="8382000" cy="4858653"/>
          </a:xfrm>
        </p:spPr>
        <p:txBody>
          <a:bodyPr>
            <a:normAutofit/>
          </a:bodyPr>
          <a:lstStyle/>
          <a:p>
            <a:pPr marL="400050" lvl="1" indent="0">
              <a:buNone/>
            </a:pPr>
            <a:r>
              <a:rPr lang="en-US" dirty="0"/>
              <a:t>Occasionally, there may be an instance when the Funds Allocation Report did not accurately reflect the deposit amount or allocation, and was not caught prior to running the Single Action Invoice process. Making a correction for this is referred to as a Post Far Adjustment. There are 2 basic types of Post FAR Adjustments that may be needed. The format of the bill lines will determine the type of adjustment made. </a:t>
            </a:r>
          </a:p>
          <a:p>
            <a:pPr marL="400050" lvl="1" indent="0">
              <a:buNone/>
            </a:pPr>
            <a:endParaRPr lang="en-US" dirty="0"/>
          </a:p>
          <a:p>
            <a:pPr marL="628650" lvl="1" indent="-228600">
              <a:buAutoNum type="arabicPeriod"/>
            </a:pPr>
            <a:r>
              <a:rPr lang="en-US" dirty="0"/>
              <a:t>Use Scenario 1 - JDP (Adjustment Deposit): To adjust the Deposit Revenue amount as a Post-Z Adjustment. (Either reduce or increase the revenue for cash or check payments only).</a:t>
            </a:r>
          </a:p>
          <a:p>
            <a:pPr marL="628650" lvl="1" indent="-228600">
              <a:buAutoNum type="arabicPeriod"/>
            </a:pPr>
            <a:r>
              <a:rPr lang="en-US" dirty="0"/>
              <a:t>Use Scenario 2 - JAD (Adjustment Other):</a:t>
            </a:r>
          </a:p>
          <a:p>
            <a:pPr marL="1028700" lvl="2">
              <a:buFont typeface="+mj-lt"/>
              <a:buAutoNum type="alphaLcParenR"/>
            </a:pPr>
            <a:r>
              <a:rPr lang="en-US" sz="1200" dirty="0"/>
              <a:t>To move the revenue from one charge code to another charge code as a Post-Z adjustment,</a:t>
            </a:r>
          </a:p>
          <a:p>
            <a:pPr marL="1028700" lvl="2">
              <a:buFont typeface="+mj-lt"/>
              <a:buAutoNum type="alphaLcParenR"/>
            </a:pPr>
            <a:r>
              <a:rPr lang="en-US" sz="1200" dirty="0"/>
              <a:t>To make an amount correction for a credit card or STARS payment method. </a:t>
            </a:r>
          </a:p>
        </p:txBody>
      </p:sp>
    </p:spTree>
    <p:extLst>
      <p:ext uri="{BB962C8B-B14F-4D97-AF65-F5344CB8AC3E}">
        <p14:creationId xmlns:p14="http://schemas.microsoft.com/office/powerpoint/2010/main" val="37482587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2657"/>
            <a:ext cx="8686800" cy="1280890"/>
          </a:xfrm>
        </p:spPr>
        <p:txBody>
          <a:bodyPr>
            <a:normAutofit/>
          </a:bodyPr>
          <a:lstStyle/>
          <a:p>
            <a:r>
              <a:rPr lang="en-US" sz="2800" dirty="0">
                <a:solidFill>
                  <a:srgbClr val="FF0000"/>
                </a:solidFill>
              </a:rPr>
              <a:t>Adjustments-Returning Funds to P&amp;P</a:t>
            </a:r>
            <a:endParaRPr lang="en-US" sz="2800" dirty="0"/>
          </a:p>
        </p:txBody>
      </p:sp>
      <p:sp>
        <p:nvSpPr>
          <p:cNvPr id="3" name="Content Placeholder 2"/>
          <p:cNvSpPr>
            <a:spLocks noGrp="1"/>
          </p:cNvSpPr>
          <p:nvPr>
            <p:ph idx="1"/>
          </p:nvPr>
        </p:nvSpPr>
        <p:spPr>
          <a:xfrm>
            <a:off x="1828800" y="533400"/>
            <a:ext cx="5562600" cy="1905000"/>
          </a:xfrm>
        </p:spPr>
        <p:txBody>
          <a:bodyPr>
            <a:normAutofit/>
          </a:bodyPr>
          <a:lstStyle/>
          <a:p>
            <a:pPr marL="514350" indent="-514350">
              <a:buFont typeface="+mj-lt"/>
              <a:buAutoNum type="arabicPeriod"/>
            </a:pPr>
            <a:r>
              <a:rPr lang="en-US" sz="1400" dirty="0"/>
              <a:t>Complete the Journal Adjustment Form</a:t>
            </a:r>
          </a:p>
          <a:p>
            <a:pPr marL="400050" lvl="1" indent="0">
              <a:buNone/>
            </a:pPr>
            <a:r>
              <a:rPr lang="en-US" sz="1400" dirty="0"/>
              <a:t>		</a:t>
            </a:r>
            <a:r>
              <a:rPr lang="en-US" sz="1100" dirty="0"/>
              <a:t>Examples are provided</a:t>
            </a:r>
          </a:p>
          <a:p>
            <a:pPr marL="514350" indent="-514350">
              <a:buAutoNum type="arabicPeriod" startAt="2"/>
            </a:pPr>
            <a:r>
              <a:rPr lang="en-US" sz="1400" dirty="0"/>
              <a:t>Email the form to the Revenue email below.</a:t>
            </a:r>
          </a:p>
          <a:p>
            <a:pPr marL="400050" lvl="1" indent="0">
              <a:buNone/>
            </a:pPr>
            <a:r>
              <a:rPr lang="en-US" sz="1000" dirty="0"/>
              <a:t>	</a:t>
            </a:r>
            <a:r>
              <a:rPr lang="en-US" sz="1100" dirty="0"/>
              <a:t>Judiciary Finance Revenue Circuit Court - </a:t>
            </a:r>
            <a:r>
              <a:rPr lang="en-US" sz="1100" dirty="0">
                <a:hlinkClick r:id="rId4"/>
              </a:rPr>
              <a:t>jfrcs@mdcourts.gov</a:t>
            </a:r>
            <a:endParaRPr lang="en-US" sz="1100" dirty="0"/>
          </a:p>
          <a:p>
            <a:pPr marL="400050" lvl="1" indent="0">
              <a:buNone/>
            </a:pPr>
            <a:r>
              <a:rPr lang="en-US" sz="1100" dirty="0"/>
              <a:t>	Judiciary Finance Revenue District Court - </a:t>
            </a:r>
            <a:r>
              <a:rPr lang="en-US" sz="1100" dirty="0">
                <a:hlinkClick r:id="rId5"/>
              </a:rPr>
              <a:t>judfinrevdc@mdcourts.gov</a:t>
            </a:r>
            <a:endParaRPr lang="en-US" sz="1100" dirty="0"/>
          </a:p>
          <a:p>
            <a:pPr marL="400050" lvl="1" indent="0">
              <a:buNone/>
            </a:pPr>
            <a:r>
              <a:rPr lang="en-US" sz="1100" dirty="0"/>
              <a:t>  Devra Moulton -DPSCS- </a:t>
            </a:r>
            <a:r>
              <a:rPr lang="en-US" sz="1100" dirty="0">
                <a:hlinkClick r:id="rId6"/>
              </a:rPr>
              <a:t>devra.moulton@maryland.gov</a:t>
            </a:r>
            <a:r>
              <a:rPr lang="en-US" sz="1100" dirty="0"/>
              <a:t>   </a:t>
            </a:r>
          </a:p>
          <a:p>
            <a:pPr marL="400050" lvl="1" indent="0">
              <a:buNone/>
            </a:pPr>
            <a:endParaRPr lang="en-US" sz="1200" dirty="0"/>
          </a:p>
        </p:txBody>
      </p:sp>
      <p:graphicFrame>
        <p:nvGraphicFramePr>
          <p:cNvPr id="4" name="Object 3">
            <a:extLst>
              <a:ext uri="{FF2B5EF4-FFF2-40B4-BE49-F238E27FC236}">
                <a16:creationId xmlns:a16="http://schemas.microsoft.com/office/drawing/2014/main" id="{23EFD8B3-4443-4CD7-8EC9-13250A05E601}"/>
              </a:ext>
            </a:extLst>
          </p:cNvPr>
          <p:cNvGraphicFramePr>
            <a:graphicFrameLocks noChangeAspect="1"/>
          </p:cNvGraphicFramePr>
          <p:nvPr>
            <p:extLst>
              <p:ext uri="{D42A27DB-BD31-4B8C-83A1-F6EECF244321}">
                <p14:modId xmlns:p14="http://schemas.microsoft.com/office/powerpoint/2010/main" val="3713412199"/>
              </p:ext>
            </p:extLst>
          </p:nvPr>
        </p:nvGraphicFramePr>
        <p:xfrm>
          <a:off x="1143000" y="2438400"/>
          <a:ext cx="7315200" cy="4064000"/>
        </p:xfrm>
        <a:graphic>
          <a:graphicData uri="http://schemas.openxmlformats.org/presentationml/2006/ole">
            <mc:AlternateContent xmlns:mc="http://schemas.openxmlformats.org/markup-compatibility/2006">
              <mc:Choice xmlns:v="urn:schemas-microsoft-com:vml" Requires="v">
                <p:oleObj spid="_x0000_s1071" name="Worksheet" r:id="rId7" imgW="12458614" imgH="11858511" progId="Excel.Sheet.8">
                  <p:embed/>
                </p:oleObj>
              </mc:Choice>
              <mc:Fallback>
                <p:oleObj name="Worksheet" r:id="rId7" imgW="12458614" imgH="11858511" progId="Excel.Sheet.8">
                  <p:embed/>
                  <p:pic>
                    <p:nvPicPr>
                      <p:cNvPr id="0" name=""/>
                      <p:cNvPicPr/>
                      <p:nvPr/>
                    </p:nvPicPr>
                    <p:blipFill>
                      <a:blip r:embed="rId8"/>
                      <a:stretch>
                        <a:fillRect/>
                      </a:stretch>
                    </p:blipFill>
                    <p:spPr>
                      <a:xfrm>
                        <a:off x="1143000" y="2438400"/>
                        <a:ext cx="7315200" cy="4064000"/>
                      </a:xfrm>
                      <a:prstGeom prst="rect">
                        <a:avLst/>
                      </a:prstGeom>
                    </p:spPr>
                  </p:pic>
                </p:oleObj>
              </mc:Fallback>
            </mc:AlternateContent>
          </a:graphicData>
        </a:graphic>
      </p:graphicFrame>
    </p:spTree>
    <p:extLst>
      <p:ext uri="{BB962C8B-B14F-4D97-AF65-F5344CB8AC3E}">
        <p14:creationId xmlns:p14="http://schemas.microsoft.com/office/powerpoint/2010/main" val="2251904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10600" cy="1280890"/>
          </a:xfrm>
        </p:spPr>
        <p:txBody>
          <a:bodyPr>
            <a:normAutofit/>
          </a:bodyPr>
          <a:lstStyle/>
          <a:p>
            <a:r>
              <a:rPr lang="en-US" sz="2800" dirty="0">
                <a:solidFill>
                  <a:srgbClr val="FF0000"/>
                </a:solidFill>
              </a:rPr>
              <a:t>Adjustments-Returning Funds to CCU</a:t>
            </a:r>
            <a:endParaRPr lang="en-US" sz="2800" dirty="0"/>
          </a:p>
        </p:txBody>
      </p:sp>
      <p:sp>
        <p:nvSpPr>
          <p:cNvPr id="3" name="Content Placeholder 2"/>
          <p:cNvSpPr>
            <a:spLocks noGrp="1"/>
          </p:cNvSpPr>
          <p:nvPr>
            <p:ph idx="1"/>
          </p:nvPr>
        </p:nvSpPr>
        <p:spPr>
          <a:xfrm>
            <a:off x="1828800" y="533400"/>
            <a:ext cx="5562600" cy="1752600"/>
          </a:xfrm>
        </p:spPr>
        <p:txBody>
          <a:bodyPr>
            <a:normAutofit/>
          </a:bodyPr>
          <a:lstStyle/>
          <a:p>
            <a:pPr marL="514350" indent="-514350">
              <a:buFont typeface="+mj-lt"/>
              <a:buAutoNum type="arabicPeriod"/>
            </a:pPr>
            <a:r>
              <a:rPr lang="en-US" sz="1400" dirty="0"/>
              <a:t>Complete the Journal Adjustment Form</a:t>
            </a:r>
          </a:p>
          <a:p>
            <a:pPr marL="400050" lvl="1" indent="0">
              <a:buNone/>
            </a:pPr>
            <a:r>
              <a:rPr lang="en-US" sz="1400" dirty="0"/>
              <a:t>		</a:t>
            </a:r>
            <a:r>
              <a:rPr lang="en-US" sz="1100" dirty="0"/>
              <a:t>Examples are provided</a:t>
            </a:r>
          </a:p>
          <a:p>
            <a:pPr marL="514350" indent="-514350">
              <a:buAutoNum type="arabicPeriod" startAt="2"/>
            </a:pPr>
            <a:r>
              <a:rPr lang="en-US" sz="1400" dirty="0"/>
              <a:t>Email the form to the Revenue email below.</a:t>
            </a:r>
          </a:p>
          <a:p>
            <a:pPr marL="400050" lvl="1" indent="0">
              <a:buNone/>
            </a:pPr>
            <a:r>
              <a:rPr lang="en-US" sz="1000" dirty="0"/>
              <a:t>	</a:t>
            </a:r>
            <a:r>
              <a:rPr lang="en-US" sz="1100" dirty="0"/>
              <a:t>Judiciary Finance Revenue Circuit Court - - </a:t>
            </a:r>
            <a:r>
              <a:rPr lang="en-US" sz="1100" dirty="0">
                <a:hlinkClick r:id="rId4"/>
              </a:rPr>
              <a:t>jfrcs@mdcourts.gov</a:t>
            </a:r>
            <a:endParaRPr lang="en-US" sz="1100" dirty="0"/>
          </a:p>
          <a:p>
            <a:pPr marL="400050" lvl="1" indent="0">
              <a:buNone/>
            </a:pPr>
            <a:r>
              <a:rPr lang="en-US" sz="1100" dirty="0"/>
              <a:t>	Judiciary Finance Revenue District Court - </a:t>
            </a:r>
            <a:r>
              <a:rPr lang="en-US" sz="1100" dirty="0">
                <a:hlinkClick r:id="rId5"/>
              </a:rPr>
              <a:t>judfinrevdc@mdcourts.gov</a:t>
            </a:r>
            <a:endParaRPr lang="en-US" sz="1100" dirty="0"/>
          </a:p>
          <a:p>
            <a:pPr marL="400050" lvl="1" indent="0">
              <a:buNone/>
            </a:pPr>
            <a:endParaRPr lang="en-US" sz="1200" dirty="0"/>
          </a:p>
        </p:txBody>
      </p:sp>
      <p:graphicFrame>
        <p:nvGraphicFramePr>
          <p:cNvPr id="5" name="Object 4">
            <a:extLst>
              <a:ext uri="{FF2B5EF4-FFF2-40B4-BE49-F238E27FC236}">
                <a16:creationId xmlns:a16="http://schemas.microsoft.com/office/drawing/2014/main" id="{2C0D47F1-E069-4894-97F7-F633CABCE3E6}"/>
              </a:ext>
            </a:extLst>
          </p:cNvPr>
          <p:cNvGraphicFramePr>
            <a:graphicFrameLocks noChangeAspect="1"/>
          </p:cNvGraphicFramePr>
          <p:nvPr>
            <p:extLst>
              <p:ext uri="{D42A27DB-BD31-4B8C-83A1-F6EECF244321}">
                <p14:modId xmlns:p14="http://schemas.microsoft.com/office/powerpoint/2010/main" val="1984746258"/>
              </p:ext>
            </p:extLst>
          </p:nvPr>
        </p:nvGraphicFramePr>
        <p:xfrm>
          <a:off x="838200" y="2286000"/>
          <a:ext cx="7086600" cy="4064000"/>
        </p:xfrm>
        <a:graphic>
          <a:graphicData uri="http://schemas.openxmlformats.org/presentationml/2006/ole">
            <mc:AlternateContent xmlns:mc="http://schemas.openxmlformats.org/markup-compatibility/2006">
              <mc:Choice xmlns:v="urn:schemas-microsoft-com:vml" Requires="v">
                <p:oleObj spid="_x0000_s3096" name="Worksheet" r:id="rId6" imgW="14706658" imgH="12163349" progId="Excel.Sheet.8">
                  <p:embed/>
                </p:oleObj>
              </mc:Choice>
              <mc:Fallback>
                <p:oleObj name="Worksheet" r:id="rId6" imgW="14706658" imgH="12163349" progId="Excel.Sheet.8">
                  <p:embed/>
                  <p:pic>
                    <p:nvPicPr>
                      <p:cNvPr id="0" name=""/>
                      <p:cNvPicPr/>
                      <p:nvPr/>
                    </p:nvPicPr>
                    <p:blipFill>
                      <a:blip r:embed="rId7"/>
                      <a:stretch>
                        <a:fillRect/>
                      </a:stretch>
                    </p:blipFill>
                    <p:spPr>
                      <a:xfrm>
                        <a:off x="838200" y="2286000"/>
                        <a:ext cx="7086600" cy="4064000"/>
                      </a:xfrm>
                      <a:prstGeom prst="rect">
                        <a:avLst/>
                      </a:prstGeom>
                    </p:spPr>
                  </p:pic>
                </p:oleObj>
              </mc:Fallback>
            </mc:AlternateContent>
          </a:graphicData>
        </a:graphic>
      </p:graphicFrame>
    </p:spTree>
    <p:extLst>
      <p:ext uri="{BB962C8B-B14F-4D97-AF65-F5344CB8AC3E}">
        <p14:creationId xmlns:p14="http://schemas.microsoft.com/office/powerpoint/2010/main" val="11169041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6285"/>
            <a:ext cx="9296400" cy="1280890"/>
          </a:xfrm>
        </p:spPr>
        <p:txBody>
          <a:bodyPr>
            <a:normAutofit/>
          </a:bodyPr>
          <a:lstStyle/>
          <a:p>
            <a:pPr marL="914400" lvl="4" algn="l"/>
            <a:r>
              <a:rPr lang="en-US" sz="2800" dirty="0">
                <a:solidFill>
                  <a:srgbClr val="FF0000"/>
                </a:solidFill>
                <a:latin typeface="+mj-lt"/>
              </a:rPr>
              <a:t>Adjustments-COSA Fees</a:t>
            </a:r>
          </a:p>
        </p:txBody>
      </p:sp>
      <p:sp>
        <p:nvSpPr>
          <p:cNvPr id="5" name="Content Placeholder 2"/>
          <p:cNvSpPr>
            <a:spLocks noGrp="1"/>
          </p:cNvSpPr>
          <p:nvPr>
            <p:ph idx="1"/>
          </p:nvPr>
        </p:nvSpPr>
        <p:spPr>
          <a:xfrm>
            <a:off x="2438400" y="687616"/>
            <a:ext cx="5562600" cy="1752600"/>
          </a:xfrm>
        </p:spPr>
        <p:txBody>
          <a:bodyPr>
            <a:normAutofit/>
          </a:bodyPr>
          <a:lstStyle/>
          <a:p>
            <a:pPr marL="514350" indent="-514350">
              <a:buFont typeface="+mj-lt"/>
              <a:buAutoNum type="arabicPeriod"/>
            </a:pPr>
            <a:r>
              <a:rPr lang="en-US" sz="1400" dirty="0"/>
              <a:t>Complete the Journal Adjustment Form</a:t>
            </a:r>
          </a:p>
          <a:p>
            <a:pPr marL="400050" lvl="1" indent="0">
              <a:buNone/>
            </a:pPr>
            <a:r>
              <a:rPr lang="en-US" sz="1400" dirty="0"/>
              <a:t>		</a:t>
            </a:r>
            <a:r>
              <a:rPr lang="en-US" sz="1100" dirty="0"/>
              <a:t>Examples are provided</a:t>
            </a:r>
          </a:p>
          <a:p>
            <a:pPr marL="514350" indent="-514350">
              <a:buAutoNum type="arabicPeriod" startAt="2"/>
            </a:pPr>
            <a:r>
              <a:rPr lang="en-US" sz="1400" dirty="0"/>
              <a:t>Email the form to the Revenue email below.</a:t>
            </a:r>
          </a:p>
          <a:p>
            <a:pPr marL="400050" lvl="1" indent="0">
              <a:buNone/>
            </a:pPr>
            <a:r>
              <a:rPr lang="en-US" sz="1000" dirty="0"/>
              <a:t>	</a:t>
            </a:r>
            <a:r>
              <a:rPr lang="en-US" sz="1100" dirty="0"/>
              <a:t>Judiciary Finance Revenue Circuit Court - </a:t>
            </a:r>
            <a:r>
              <a:rPr lang="en-US" sz="1100" dirty="0">
                <a:hlinkClick r:id="rId4"/>
              </a:rPr>
              <a:t>jfrcs@mdcourts.gov</a:t>
            </a:r>
            <a:endParaRPr lang="en-US" sz="1100" dirty="0"/>
          </a:p>
          <a:p>
            <a:pPr marL="400050" lvl="1" indent="0">
              <a:buNone/>
            </a:pPr>
            <a:r>
              <a:rPr lang="en-US" sz="1100" dirty="0"/>
              <a:t>	Judiciary Finance Revenue District Court - </a:t>
            </a:r>
            <a:r>
              <a:rPr lang="en-US" sz="1100" dirty="0">
                <a:hlinkClick r:id="rId5"/>
              </a:rPr>
              <a:t>judfinrevdc@mdcourts.gov</a:t>
            </a:r>
            <a:endParaRPr lang="en-US" sz="1100" dirty="0"/>
          </a:p>
          <a:p>
            <a:pPr marL="400050" lvl="1" indent="0">
              <a:buNone/>
            </a:pPr>
            <a:endParaRPr lang="en-US" sz="1200" dirty="0"/>
          </a:p>
        </p:txBody>
      </p:sp>
      <p:graphicFrame>
        <p:nvGraphicFramePr>
          <p:cNvPr id="3" name="Object 2">
            <a:extLst>
              <a:ext uri="{FF2B5EF4-FFF2-40B4-BE49-F238E27FC236}">
                <a16:creationId xmlns:a16="http://schemas.microsoft.com/office/drawing/2014/main" id="{A4EE1C07-F9EE-4E12-881E-B11E7B223A0B}"/>
              </a:ext>
            </a:extLst>
          </p:cNvPr>
          <p:cNvGraphicFramePr>
            <a:graphicFrameLocks noChangeAspect="1"/>
          </p:cNvGraphicFramePr>
          <p:nvPr>
            <p:extLst>
              <p:ext uri="{D42A27DB-BD31-4B8C-83A1-F6EECF244321}">
                <p14:modId xmlns:p14="http://schemas.microsoft.com/office/powerpoint/2010/main" val="4032663290"/>
              </p:ext>
            </p:extLst>
          </p:nvPr>
        </p:nvGraphicFramePr>
        <p:xfrm>
          <a:off x="1219200" y="2362200"/>
          <a:ext cx="6324600" cy="3810000"/>
        </p:xfrm>
        <a:graphic>
          <a:graphicData uri="http://schemas.openxmlformats.org/presentationml/2006/ole">
            <mc:AlternateContent xmlns:mc="http://schemas.openxmlformats.org/markup-compatibility/2006">
              <mc:Choice xmlns:v="urn:schemas-microsoft-com:vml" Requires="v">
                <p:oleObj spid="_x0000_s2097" name="Worksheet" r:id="rId6" imgW="12211208" imgH="11877713" progId="Excel.Sheet.8">
                  <p:embed/>
                </p:oleObj>
              </mc:Choice>
              <mc:Fallback>
                <p:oleObj name="Worksheet" r:id="rId6" imgW="12211208" imgH="11877713" progId="Excel.Sheet.8">
                  <p:embed/>
                  <p:pic>
                    <p:nvPicPr>
                      <p:cNvPr id="0" name=""/>
                      <p:cNvPicPr/>
                      <p:nvPr/>
                    </p:nvPicPr>
                    <p:blipFill>
                      <a:blip r:embed="rId7"/>
                      <a:stretch>
                        <a:fillRect/>
                      </a:stretch>
                    </p:blipFill>
                    <p:spPr>
                      <a:xfrm>
                        <a:off x="1219200" y="2362200"/>
                        <a:ext cx="6324600" cy="3810000"/>
                      </a:xfrm>
                      <a:prstGeom prst="rect">
                        <a:avLst/>
                      </a:prstGeom>
                      <a:solidFill>
                        <a:schemeClr val="bg1"/>
                      </a:solidFill>
                    </p:spPr>
                  </p:pic>
                </p:oleObj>
              </mc:Fallback>
            </mc:AlternateContent>
          </a:graphicData>
        </a:graphic>
      </p:graphicFrame>
    </p:spTree>
    <p:extLst>
      <p:ext uri="{BB962C8B-B14F-4D97-AF65-F5344CB8AC3E}">
        <p14:creationId xmlns:p14="http://schemas.microsoft.com/office/powerpoint/2010/main" val="41080673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52400"/>
            <a:ext cx="7620000" cy="563562"/>
          </a:xfrm>
        </p:spPr>
        <p:txBody>
          <a:bodyPr>
            <a:noAutofit/>
          </a:bodyPr>
          <a:lstStyle/>
          <a:p>
            <a:pPr algn="ctr"/>
            <a:r>
              <a:rPr lang="en-US" sz="2800" dirty="0">
                <a:solidFill>
                  <a:srgbClr val="FF0000"/>
                </a:solidFill>
              </a:rPr>
              <a:t>Revenue Refund Process</a:t>
            </a:r>
          </a:p>
        </p:txBody>
      </p:sp>
      <p:sp>
        <p:nvSpPr>
          <p:cNvPr id="3" name="Content Placeholder 2"/>
          <p:cNvSpPr>
            <a:spLocks noGrp="1"/>
          </p:cNvSpPr>
          <p:nvPr>
            <p:ph idx="1"/>
          </p:nvPr>
        </p:nvSpPr>
        <p:spPr>
          <a:xfrm>
            <a:off x="914400" y="1371600"/>
            <a:ext cx="7696200" cy="4064000"/>
          </a:xfrm>
        </p:spPr>
        <p:txBody>
          <a:bodyPr>
            <a:normAutofit/>
          </a:bodyPr>
          <a:lstStyle/>
          <a:p>
            <a:r>
              <a:rPr lang="en-US" dirty="0"/>
              <a:t>Revenue refunds are required when an overpayment is received and a refund check needs to be issued. This is a 2-part process.  Please be sure both parts are completed.</a:t>
            </a:r>
          </a:p>
          <a:p>
            <a:pPr marL="0" indent="0">
              <a:buNone/>
            </a:pPr>
            <a:r>
              <a:rPr lang="en-US" dirty="0">
                <a:solidFill>
                  <a:schemeClr val="accent1">
                    <a:lumMod val="75000"/>
                  </a:schemeClr>
                </a:solidFill>
              </a:rPr>
              <a:t>Part 1. </a:t>
            </a:r>
            <a:r>
              <a:rPr lang="en-US" dirty="0"/>
              <a:t>Enter a new voucher in Accounts Payable to send a check 	     to the vendor.  </a:t>
            </a:r>
          </a:p>
          <a:p>
            <a:pPr marL="0" indent="0">
              <a:buNone/>
            </a:pPr>
            <a:r>
              <a:rPr lang="en-US" dirty="0">
                <a:solidFill>
                  <a:schemeClr val="accent1">
                    <a:lumMod val="75000"/>
                  </a:schemeClr>
                </a:solidFill>
              </a:rPr>
              <a:t>Part 2. </a:t>
            </a:r>
            <a:r>
              <a:rPr lang="en-US" dirty="0"/>
              <a:t>Enter an adjustment bill in billing to capture the charge 		    code of the refund, so that the EOM Local Revenue process 	     will be adjusted accordingly. </a:t>
            </a:r>
            <a:r>
              <a:rPr lang="en-US" sz="1600" i="1" dirty="0"/>
              <a:t>(District Court locations need to     	     process this adjustment ONLY if the refund is for a Local Revenue     	     item.)</a:t>
            </a:r>
            <a:r>
              <a:rPr lang="en-US" dirty="0"/>
              <a:t>		</a:t>
            </a:r>
          </a:p>
          <a:p>
            <a:pPr marL="0" indent="0">
              <a:buNone/>
            </a:pPr>
            <a:r>
              <a:rPr lang="en-US" b="1" i="1" dirty="0">
                <a:solidFill>
                  <a:srgbClr val="FF0000"/>
                </a:solidFill>
              </a:rPr>
              <a:t>Note:  </a:t>
            </a:r>
            <a:r>
              <a:rPr lang="en-US" i="1" dirty="0">
                <a:solidFill>
                  <a:schemeClr val="tx1"/>
                </a:solidFill>
              </a:rPr>
              <a:t>Verify that you are using the correct PCA codes. Revenue PCA’s are all numeric (ex. 01010). </a:t>
            </a:r>
            <a:endParaRPr lang="en-US" b="1" i="1" dirty="0">
              <a:solidFill>
                <a:srgbClr val="FF0000"/>
              </a:solidFill>
            </a:endParaRPr>
          </a:p>
        </p:txBody>
      </p:sp>
    </p:spTree>
    <p:extLst>
      <p:ext uri="{BB962C8B-B14F-4D97-AF65-F5344CB8AC3E}">
        <p14:creationId xmlns:p14="http://schemas.microsoft.com/office/powerpoint/2010/main" val="1910319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3791"/>
            <a:ext cx="7467600" cy="685800"/>
          </a:xfrm>
        </p:spPr>
        <p:txBody>
          <a:bodyPr>
            <a:noAutofit/>
          </a:bodyPr>
          <a:lstStyle/>
          <a:p>
            <a:pPr algn="ctr"/>
            <a:r>
              <a:rPr lang="en-US" altLang="en-US" sz="2800" dirty="0">
                <a:solidFill>
                  <a:srgbClr val="FF0000"/>
                </a:solidFill>
              </a:rPr>
              <a:t>Vendor Search &amp; Verification</a:t>
            </a:r>
            <a:endParaRPr lang="en-US" sz="2800" dirty="0">
              <a:solidFill>
                <a:srgbClr val="FF0000"/>
              </a:solidFill>
            </a:endParaRPr>
          </a:p>
        </p:txBody>
      </p:sp>
      <p:sp>
        <p:nvSpPr>
          <p:cNvPr id="4" name="Content Placeholder 3"/>
          <p:cNvSpPr>
            <a:spLocks noGrp="1"/>
          </p:cNvSpPr>
          <p:nvPr>
            <p:ph idx="1"/>
          </p:nvPr>
        </p:nvSpPr>
        <p:spPr>
          <a:xfrm>
            <a:off x="1219200" y="609600"/>
            <a:ext cx="7620000" cy="5910072"/>
          </a:xfrm>
        </p:spPr>
        <p:txBody>
          <a:bodyPr>
            <a:normAutofit fontScale="92500" lnSpcReduction="20000"/>
          </a:bodyPr>
          <a:lstStyle/>
          <a:p>
            <a:r>
              <a:rPr lang="en-US" dirty="0"/>
              <a:t>Searching for Vendor by FEIN# or SS# is recommended. </a:t>
            </a:r>
          </a:p>
          <a:p>
            <a:pPr marL="114300" indent="0">
              <a:buNone/>
            </a:pPr>
            <a:r>
              <a:rPr lang="en-US" sz="1700" dirty="0"/>
              <a:t>	Example: Lexington National Insurance: 52-1662720</a:t>
            </a:r>
          </a:p>
          <a:p>
            <a:endParaRPr lang="en-US" dirty="0"/>
          </a:p>
          <a:p>
            <a:endParaRPr lang="en-US" dirty="0"/>
          </a:p>
          <a:p>
            <a:endParaRPr lang="en-US" dirty="0"/>
          </a:p>
          <a:p>
            <a:endParaRPr lang="en-US" dirty="0"/>
          </a:p>
          <a:p>
            <a:endParaRPr lang="en-US" dirty="0"/>
          </a:p>
          <a:p>
            <a:endParaRPr lang="en-US" dirty="0"/>
          </a:p>
          <a:p>
            <a:endParaRPr lang="en-US" dirty="0"/>
          </a:p>
          <a:p>
            <a:pPr marL="114300" indent="0">
              <a:buNone/>
            </a:pPr>
            <a:endParaRPr lang="en-US" dirty="0"/>
          </a:p>
          <a:p>
            <a:endParaRPr lang="en-US" sz="1200" dirty="0"/>
          </a:p>
          <a:p>
            <a:endParaRPr lang="en-US" dirty="0"/>
          </a:p>
          <a:p>
            <a:endParaRPr lang="en-US" dirty="0"/>
          </a:p>
          <a:p>
            <a:endParaRPr lang="en-US" dirty="0"/>
          </a:p>
          <a:p>
            <a:r>
              <a:rPr lang="en-US" dirty="0"/>
              <a:t>Verify that the vendor information in GEARS matches your invoice:</a:t>
            </a:r>
          </a:p>
          <a:p>
            <a:pPr lvl="1">
              <a:buFont typeface="Wingdings" panose="05000000000000000000" pitchFamily="2" charset="2"/>
              <a:buChar char="v"/>
            </a:pPr>
            <a:r>
              <a:rPr lang="en-US" dirty="0"/>
              <a:t>FEIN# </a:t>
            </a:r>
          </a:p>
          <a:p>
            <a:pPr lvl="1">
              <a:buFont typeface="Wingdings" panose="05000000000000000000" pitchFamily="2" charset="2"/>
              <a:buChar char="v"/>
            </a:pPr>
            <a:r>
              <a:rPr lang="en-US" dirty="0"/>
              <a:t>Remit to Address</a:t>
            </a:r>
          </a:p>
          <a:p>
            <a:pPr lvl="1">
              <a:buFont typeface="Wingdings" panose="05000000000000000000" pitchFamily="2" charset="2"/>
              <a:buChar char="v"/>
            </a:pPr>
            <a:r>
              <a:rPr lang="en-US" dirty="0"/>
              <a:t>Complete a Vendor Maintenance form if changes are needed. </a:t>
            </a:r>
          </a:p>
          <a:p>
            <a:pPr marL="411480" lvl="1" indent="0">
              <a:buNone/>
            </a:pPr>
            <a:endParaRPr lang="en-US" dirty="0"/>
          </a:p>
        </p:txBody>
      </p:sp>
      <p:pic>
        <p:nvPicPr>
          <p:cNvPr id="3" name="Picture 2"/>
          <p:cNvPicPr>
            <a:picLocks noChangeAspect="1"/>
          </p:cNvPicPr>
          <p:nvPr/>
        </p:nvPicPr>
        <p:blipFill>
          <a:blip r:embed="rId3"/>
          <a:stretch>
            <a:fillRect/>
          </a:stretch>
        </p:blipFill>
        <p:spPr>
          <a:xfrm>
            <a:off x="990600" y="1295400"/>
            <a:ext cx="7162800" cy="3507609"/>
          </a:xfrm>
          <a:prstGeom prst="rect">
            <a:avLst/>
          </a:prstGeom>
        </p:spPr>
      </p:pic>
      <p:sp>
        <p:nvSpPr>
          <p:cNvPr id="7" name="Rectangle 6"/>
          <p:cNvSpPr/>
          <p:nvPr/>
        </p:nvSpPr>
        <p:spPr>
          <a:xfrm>
            <a:off x="1524000" y="3276600"/>
            <a:ext cx="3581400" cy="1524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7798657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2793"/>
            <a:ext cx="6589199" cy="1280890"/>
          </a:xfrm>
        </p:spPr>
        <p:txBody>
          <a:bodyPr>
            <a:normAutofit/>
          </a:bodyPr>
          <a:lstStyle/>
          <a:p>
            <a:pPr algn="ctr"/>
            <a:r>
              <a:rPr lang="en-US" sz="2800" dirty="0">
                <a:solidFill>
                  <a:srgbClr val="FF0000"/>
                </a:solidFill>
              </a:rPr>
              <a:t>OTC Important Reports &amp; Queries </a:t>
            </a:r>
          </a:p>
        </p:txBody>
      </p:sp>
      <p:graphicFrame>
        <p:nvGraphicFramePr>
          <p:cNvPr id="3" name="Table 2"/>
          <p:cNvGraphicFramePr>
            <a:graphicFrameLocks noGrp="1"/>
          </p:cNvGraphicFramePr>
          <p:nvPr>
            <p:extLst>
              <p:ext uri="{D42A27DB-BD31-4B8C-83A1-F6EECF244321}">
                <p14:modId xmlns:p14="http://schemas.microsoft.com/office/powerpoint/2010/main" val="544302913"/>
              </p:ext>
            </p:extLst>
          </p:nvPr>
        </p:nvGraphicFramePr>
        <p:xfrm>
          <a:off x="228600" y="751813"/>
          <a:ext cx="8807937" cy="5924846"/>
        </p:xfrm>
        <a:graphic>
          <a:graphicData uri="http://schemas.openxmlformats.org/drawingml/2006/table">
            <a:tbl>
              <a:tblPr>
                <a:tableStyleId>{5C22544A-7EE6-4342-B048-85BDC9FD1C3A}</a:tableStyleId>
              </a:tblPr>
              <a:tblGrid>
                <a:gridCol w="365773">
                  <a:extLst>
                    <a:ext uri="{9D8B030D-6E8A-4147-A177-3AD203B41FA5}">
                      <a16:colId xmlns:a16="http://schemas.microsoft.com/office/drawing/2014/main" val="20000"/>
                    </a:ext>
                  </a:extLst>
                </a:gridCol>
                <a:gridCol w="757672">
                  <a:extLst>
                    <a:ext uri="{9D8B030D-6E8A-4147-A177-3AD203B41FA5}">
                      <a16:colId xmlns:a16="http://schemas.microsoft.com/office/drawing/2014/main" val="20001"/>
                    </a:ext>
                  </a:extLst>
                </a:gridCol>
                <a:gridCol w="2153155">
                  <a:extLst>
                    <a:ext uri="{9D8B030D-6E8A-4147-A177-3AD203B41FA5}">
                      <a16:colId xmlns:a16="http://schemas.microsoft.com/office/drawing/2014/main" val="20002"/>
                    </a:ext>
                  </a:extLst>
                </a:gridCol>
                <a:gridCol w="3032979">
                  <a:extLst>
                    <a:ext uri="{9D8B030D-6E8A-4147-A177-3AD203B41FA5}">
                      <a16:colId xmlns:a16="http://schemas.microsoft.com/office/drawing/2014/main" val="20003"/>
                    </a:ext>
                  </a:extLst>
                </a:gridCol>
                <a:gridCol w="2498358">
                  <a:extLst>
                    <a:ext uri="{9D8B030D-6E8A-4147-A177-3AD203B41FA5}">
                      <a16:colId xmlns:a16="http://schemas.microsoft.com/office/drawing/2014/main" val="20004"/>
                    </a:ext>
                  </a:extLst>
                </a:gridCol>
              </a:tblGrid>
              <a:tr h="320862">
                <a:tc>
                  <a:txBody>
                    <a:bodyPr/>
                    <a:lstStyle/>
                    <a:p>
                      <a:pPr algn="ctr" fontAlgn="ctr"/>
                      <a:r>
                        <a:rPr lang="en-US" sz="900" b="1" u="none" strike="noStrike" dirty="0">
                          <a:effectLst/>
                        </a:rPr>
                        <a:t>No.</a:t>
                      </a:r>
                      <a:endParaRPr lang="en-US" sz="900" b="1" i="0" u="none" strike="noStrike" dirty="0">
                        <a:solidFill>
                          <a:srgbClr val="000000"/>
                        </a:solidFill>
                        <a:effectLst/>
                        <a:latin typeface="Calibri" panose="020F0502020204030204" pitchFamily="34" charset="0"/>
                      </a:endParaRPr>
                    </a:p>
                  </a:txBody>
                  <a:tcPr marL="5891" marR="5891" marT="5891" marB="0" anchor="ctr"/>
                </a:tc>
                <a:tc>
                  <a:txBody>
                    <a:bodyPr/>
                    <a:lstStyle/>
                    <a:p>
                      <a:pPr algn="l" fontAlgn="ctr"/>
                      <a:r>
                        <a:rPr lang="en-US" sz="900" b="1" u="none" strike="noStrike" dirty="0">
                          <a:effectLst/>
                        </a:rPr>
                        <a:t>Used When?</a:t>
                      </a:r>
                      <a:endParaRPr lang="en-US" sz="900" b="1" i="0" u="none" strike="noStrike" dirty="0">
                        <a:solidFill>
                          <a:srgbClr val="000000"/>
                        </a:solidFill>
                        <a:effectLst/>
                        <a:latin typeface="Calibri" panose="020F0502020204030204" pitchFamily="34" charset="0"/>
                      </a:endParaRPr>
                    </a:p>
                  </a:txBody>
                  <a:tcPr marL="5891" marR="5891" marT="5891" marB="0" anchor="ctr"/>
                </a:tc>
                <a:tc>
                  <a:txBody>
                    <a:bodyPr/>
                    <a:lstStyle/>
                    <a:p>
                      <a:pPr algn="l" fontAlgn="ctr"/>
                      <a:r>
                        <a:rPr lang="en-US" sz="900" b="1" u="none" strike="noStrike" dirty="0">
                          <a:effectLst/>
                        </a:rPr>
                        <a:t>Report/Query Name</a:t>
                      </a:r>
                      <a:endParaRPr lang="en-US" sz="900" b="1" i="0" u="none" strike="noStrike" dirty="0">
                        <a:solidFill>
                          <a:srgbClr val="000000"/>
                        </a:solidFill>
                        <a:effectLst/>
                        <a:latin typeface="Calibri" panose="020F0502020204030204" pitchFamily="34" charset="0"/>
                      </a:endParaRPr>
                    </a:p>
                  </a:txBody>
                  <a:tcPr marL="5891" marR="5891" marT="5891" marB="0" anchor="ctr">
                    <a:solidFill>
                      <a:srgbClr val="FFFF00"/>
                    </a:solidFill>
                  </a:tcPr>
                </a:tc>
                <a:tc>
                  <a:txBody>
                    <a:bodyPr/>
                    <a:lstStyle/>
                    <a:p>
                      <a:pPr algn="l" fontAlgn="ctr"/>
                      <a:r>
                        <a:rPr lang="en-US" sz="900" b="1" u="none" strike="noStrike" dirty="0">
                          <a:effectLst/>
                        </a:rPr>
                        <a:t>Description</a:t>
                      </a:r>
                      <a:endParaRPr lang="en-US" sz="900" b="1" i="0" u="none" strike="noStrike" dirty="0">
                        <a:solidFill>
                          <a:srgbClr val="000000"/>
                        </a:solidFill>
                        <a:effectLst/>
                        <a:latin typeface="Calibri" panose="020F0502020204030204" pitchFamily="34" charset="0"/>
                      </a:endParaRPr>
                    </a:p>
                  </a:txBody>
                  <a:tcPr marL="5891" marR="5891" marT="5891" marB="0" anchor="ctr"/>
                </a:tc>
                <a:tc>
                  <a:txBody>
                    <a:bodyPr/>
                    <a:lstStyle/>
                    <a:p>
                      <a:pPr algn="l" fontAlgn="ctr"/>
                      <a:r>
                        <a:rPr lang="en-US" sz="900" b="1" u="none" strike="noStrike" dirty="0">
                          <a:effectLst/>
                        </a:rPr>
                        <a:t>Navigation</a:t>
                      </a:r>
                      <a:endParaRPr lang="en-US" sz="900" b="1" i="0" u="none" strike="noStrike" dirty="0">
                        <a:solidFill>
                          <a:srgbClr val="000000"/>
                        </a:solidFill>
                        <a:effectLst/>
                        <a:latin typeface="Calibri" panose="020F0502020204030204" pitchFamily="34" charset="0"/>
                      </a:endParaRPr>
                    </a:p>
                  </a:txBody>
                  <a:tcPr marL="5891" marR="5891" marT="5891" marB="0" anchor="ctr"/>
                </a:tc>
                <a:extLst>
                  <a:ext uri="{0D108BD9-81ED-4DB2-BD59-A6C34878D82A}">
                    <a16:rowId xmlns:a16="http://schemas.microsoft.com/office/drawing/2014/main" val="10000"/>
                  </a:ext>
                </a:extLst>
              </a:tr>
              <a:tr h="761263">
                <a:tc>
                  <a:txBody>
                    <a:bodyPr/>
                    <a:lstStyle/>
                    <a:p>
                      <a:pPr algn="ctr" fontAlgn="ctr"/>
                      <a:r>
                        <a:rPr lang="en-US" sz="900" u="none" strike="noStrike" dirty="0">
                          <a:effectLst/>
                        </a:rPr>
                        <a:t>1</a:t>
                      </a:r>
                      <a:endParaRPr lang="en-US" sz="900" b="0" i="0" u="none" strike="noStrike" dirty="0">
                        <a:solidFill>
                          <a:srgbClr val="000000"/>
                        </a:solidFill>
                        <a:effectLst/>
                        <a:latin typeface="Calibri" panose="020F0502020204030204" pitchFamily="34" charset="0"/>
                      </a:endParaRPr>
                    </a:p>
                  </a:txBody>
                  <a:tcPr marL="5891" marR="5891" marT="5891" marB="0" anchor="ctr"/>
                </a:tc>
                <a:tc>
                  <a:txBody>
                    <a:bodyPr/>
                    <a:lstStyle/>
                    <a:p>
                      <a:pPr algn="l" fontAlgn="ctr"/>
                      <a:r>
                        <a:rPr lang="en-US" sz="900" u="none" strike="noStrike" dirty="0">
                          <a:effectLst/>
                        </a:rPr>
                        <a:t>Daily Bus</a:t>
                      </a:r>
                      <a:endParaRPr lang="en-US" sz="900" b="0" i="0" u="none" strike="noStrike" dirty="0">
                        <a:solidFill>
                          <a:srgbClr val="000000"/>
                        </a:solidFill>
                        <a:effectLst/>
                        <a:latin typeface="Calibri" panose="020F0502020204030204" pitchFamily="34" charset="0"/>
                      </a:endParaRPr>
                    </a:p>
                  </a:txBody>
                  <a:tcPr marL="5891" marR="5891" marT="5891" marB="0" anchor="ctr"/>
                </a:tc>
                <a:tc>
                  <a:txBody>
                    <a:bodyPr/>
                    <a:lstStyle/>
                    <a:p>
                      <a:pPr algn="l" fontAlgn="ctr"/>
                      <a:r>
                        <a:rPr lang="en-US" sz="900" u="none" strike="noStrike" dirty="0">
                          <a:effectLst/>
                        </a:rPr>
                        <a:t>Fund Allocation Report </a:t>
                      </a:r>
                      <a:endParaRPr lang="en-US" sz="900" b="0" i="0" u="none" strike="noStrike" dirty="0">
                        <a:solidFill>
                          <a:srgbClr val="000000"/>
                        </a:solidFill>
                        <a:effectLst/>
                        <a:latin typeface="Calibri" panose="020F0502020204030204" pitchFamily="34" charset="0"/>
                      </a:endParaRPr>
                    </a:p>
                  </a:txBody>
                  <a:tcPr marL="5891" marR="5891" marT="5891" marB="0" anchor="ctr">
                    <a:solidFill>
                      <a:srgbClr val="FFFF00"/>
                    </a:solidFill>
                  </a:tcPr>
                </a:tc>
                <a:tc>
                  <a:txBody>
                    <a:bodyPr/>
                    <a:lstStyle/>
                    <a:p>
                      <a:pPr algn="l" fontAlgn="ctr"/>
                      <a:r>
                        <a:rPr lang="en-US" sz="900" u="none" strike="noStrike" dirty="0">
                          <a:effectLst/>
                        </a:rPr>
                        <a:t>Summary report by PCA and Account, of the revenue deposit transactions for a specific Treasury Code (deposit ticket #) and Z-Date.  This report is for Cash and Checks only. Should match the actual deposit sent to the bank for a given date.</a:t>
                      </a:r>
                      <a:endParaRPr lang="en-US" sz="900" b="0" i="0" u="none" strike="noStrike" dirty="0">
                        <a:solidFill>
                          <a:srgbClr val="000000"/>
                        </a:solidFill>
                        <a:effectLst/>
                        <a:latin typeface="Calibri" panose="020F0502020204030204" pitchFamily="34" charset="0"/>
                      </a:endParaRPr>
                    </a:p>
                  </a:txBody>
                  <a:tcPr marL="5891" marR="5891" marT="5891" marB="0" anchor="ctr"/>
                </a:tc>
                <a:tc>
                  <a:txBody>
                    <a:bodyPr/>
                    <a:lstStyle/>
                    <a:p>
                      <a:r>
                        <a:rPr lang="en-US" sz="900" u="none" strike="noStrike" kern="1200" dirty="0">
                          <a:solidFill>
                            <a:schemeClr val="dk1"/>
                          </a:solidFill>
                          <a:effectLst/>
                          <a:latin typeface="+mn-lt"/>
                          <a:ea typeface="+mn-ea"/>
                          <a:cs typeface="+mn-cs"/>
                        </a:rPr>
                        <a:t>Main Menu &gt; Billing &gt; Interface Transactions &gt; AOC</a:t>
                      </a:r>
                      <a:r>
                        <a:rPr lang="en-US" sz="900" u="none" strike="noStrike" kern="1200" baseline="0" dirty="0">
                          <a:solidFill>
                            <a:schemeClr val="dk1"/>
                          </a:solidFill>
                          <a:effectLst/>
                          <a:latin typeface="+mn-lt"/>
                          <a:ea typeface="+mn-ea"/>
                          <a:cs typeface="+mn-cs"/>
                        </a:rPr>
                        <a:t> </a:t>
                      </a:r>
                      <a:r>
                        <a:rPr lang="en-US" sz="900" u="none" strike="noStrike" kern="1200" dirty="0">
                          <a:solidFill>
                            <a:schemeClr val="dk1"/>
                          </a:solidFill>
                          <a:effectLst/>
                          <a:latin typeface="+mn-lt"/>
                          <a:ea typeface="+mn-ea"/>
                          <a:cs typeface="+mn-cs"/>
                        </a:rPr>
                        <a:t>All Fund Allocation Rpts</a:t>
                      </a:r>
                      <a:r>
                        <a:rPr lang="en-US" sz="1800" b="0" i="0" u="none" strike="noStrike" kern="1200" baseline="0" dirty="0">
                          <a:solidFill>
                            <a:schemeClr val="dk1"/>
                          </a:solidFill>
                          <a:latin typeface="+mn-lt"/>
                          <a:ea typeface="+mn-ea"/>
                          <a:cs typeface="+mn-cs"/>
                        </a:rPr>
                        <a:t>	</a:t>
                      </a:r>
                    </a:p>
                  </a:txBody>
                  <a:tcPr marL="5891" marR="5891" marT="5891" marB="0" anchor="ctr"/>
                </a:tc>
                <a:extLst>
                  <a:ext uri="{0D108BD9-81ED-4DB2-BD59-A6C34878D82A}">
                    <a16:rowId xmlns:a16="http://schemas.microsoft.com/office/drawing/2014/main" val="10001"/>
                  </a:ext>
                </a:extLst>
              </a:tr>
              <a:tr h="445778">
                <a:tc>
                  <a:txBody>
                    <a:bodyPr/>
                    <a:lstStyle/>
                    <a:p>
                      <a:pPr algn="ctr" fontAlgn="ctr"/>
                      <a:r>
                        <a:rPr lang="en-US" sz="900" u="none" strike="noStrike" dirty="0">
                          <a:effectLst/>
                        </a:rPr>
                        <a:t>2</a:t>
                      </a:r>
                      <a:endParaRPr lang="en-US" sz="900" b="0" i="0" u="none" strike="noStrike" dirty="0">
                        <a:solidFill>
                          <a:srgbClr val="000000"/>
                        </a:solidFill>
                        <a:effectLst/>
                        <a:latin typeface="Calibri" panose="020F0502020204030204" pitchFamily="34" charset="0"/>
                      </a:endParaRPr>
                    </a:p>
                  </a:txBody>
                  <a:tcPr marL="5891" marR="5891" marT="5891" marB="0" anchor="ctr"/>
                </a:tc>
                <a:tc>
                  <a:txBody>
                    <a:bodyPr/>
                    <a:lstStyle/>
                    <a:p>
                      <a:pPr algn="l" fontAlgn="ctr"/>
                      <a:r>
                        <a:rPr lang="en-US" sz="900" u="none" strike="noStrike" dirty="0">
                          <a:effectLst/>
                        </a:rPr>
                        <a:t>Daily Bus</a:t>
                      </a:r>
                      <a:endParaRPr lang="en-US" sz="900" b="0" i="0" u="none" strike="noStrike" dirty="0">
                        <a:solidFill>
                          <a:srgbClr val="000000"/>
                        </a:solidFill>
                        <a:effectLst/>
                        <a:latin typeface="Calibri" panose="020F0502020204030204" pitchFamily="34" charset="0"/>
                      </a:endParaRPr>
                    </a:p>
                  </a:txBody>
                  <a:tcPr marL="5891" marR="5891" marT="5891" marB="0" anchor="ctr"/>
                </a:tc>
                <a:tc>
                  <a:txBody>
                    <a:bodyPr/>
                    <a:lstStyle/>
                    <a:p>
                      <a:pPr algn="l" fontAlgn="ctr"/>
                      <a:r>
                        <a:rPr lang="en-US" sz="900" u="none" strike="noStrike" dirty="0">
                          <a:effectLst/>
                        </a:rPr>
                        <a:t>AOC_CHARGE_ID_ALLOCATIONS</a:t>
                      </a:r>
                      <a:endParaRPr lang="en-US" sz="900" b="0" i="0" u="none" strike="noStrike" dirty="0">
                        <a:solidFill>
                          <a:srgbClr val="000000"/>
                        </a:solidFill>
                        <a:effectLst/>
                        <a:latin typeface="Calibri" panose="020F0502020204030204" pitchFamily="34" charset="0"/>
                      </a:endParaRPr>
                    </a:p>
                  </a:txBody>
                  <a:tcPr marL="5891" marR="5891" marT="5891" marB="0" anchor="ctr">
                    <a:solidFill>
                      <a:srgbClr val="FFFF00"/>
                    </a:solidFill>
                  </a:tcPr>
                </a:tc>
                <a:tc>
                  <a:txBody>
                    <a:bodyPr/>
                    <a:lstStyle/>
                    <a:p>
                      <a:pPr algn="l" fontAlgn="ctr"/>
                      <a:r>
                        <a:rPr lang="en-US" sz="900" u="none" strike="noStrike" dirty="0">
                          <a:effectLst/>
                        </a:rPr>
                        <a:t>List of all cash and check bills.   Can be run daily, monthly for all accounts or an individual account.  </a:t>
                      </a:r>
                      <a:endParaRPr lang="en-US" sz="900" b="0" i="0" u="none" strike="noStrike" dirty="0">
                        <a:solidFill>
                          <a:srgbClr val="000000"/>
                        </a:solidFill>
                        <a:effectLst/>
                        <a:latin typeface="Calibri" panose="020F0502020204030204" pitchFamily="34" charset="0"/>
                      </a:endParaRPr>
                    </a:p>
                  </a:txBody>
                  <a:tcPr marL="5891" marR="5891" marT="5891" marB="0" anchor="ctr"/>
                </a:tc>
                <a:tc>
                  <a:txBody>
                    <a:bodyPr/>
                    <a:lstStyle/>
                    <a:p>
                      <a:pPr algn="l" fontAlgn="ctr"/>
                      <a:r>
                        <a:rPr lang="en-US" sz="900" u="none" strike="noStrike" dirty="0">
                          <a:effectLst/>
                        </a:rPr>
                        <a:t>Query Viewer</a:t>
                      </a:r>
                      <a:endParaRPr lang="en-US" sz="900" b="0" i="0" u="none" strike="noStrike" dirty="0">
                        <a:solidFill>
                          <a:srgbClr val="000000"/>
                        </a:solidFill>
                        <a:effectLst/>
                        <a:latin typeface="Calibri" panose="020F0502020204030204" pitchFamily="34" charset="0"/>
                      </a:endParaRPr>
                    </a:p>
                  </a:txBody>
                  <a:tcPr marL="5891" marR="5891" marT="5891" marB="0" anchor="ctr"/>
                </a:tc>
                <a:extLst>
                  <a:ext uri="{0D108BD9-81ED-4DB2-BD59-A6C34878D82A}">
                    <a16:rowId xmlns:a16="http://schemas.microsoft.com/office/drawing/2014/main" val="10002"/>
                  </a:ext>
                </a:extLst>
              </a:tr>
              <a:tr h="445778">
                <a:tc>
                  <a:txBody>
                    <a:bodyPr/>
                    <a:lstStyle/>
                    <a:p>
                      <a:pPr algn="ctr" fontAlgn="ctr"/>
                      <a:r>
                        <a:rPr lang="en-US" sz="900" u="none" strike="noStrike" dirty="0">
                          <a:effectLst/>
                        </a:rPr>
                        <a:t>3</a:t>
                      </a:r>
                      <a:endParaRPr lang="en-US" sz="900" b="0" i="0" u="none" strike="noStrike" dirty="0">
                        <a:solidFill>
                          <a:srgbClr val="000000"/>
                        </a:solidFill>
                        <a:effectLst/>
                        <a:latin typeface="Calibri" panose="020F0502020204030204" pitchFamily="34" charset="0"/>
                      </a:endParaRPr>
                    </a:p>
                  </a:txBody>
                  <a:tcPr marL="5891" marR="5891" marT="5891" marB="0" anchor="ctr"/>
                </a:tc>
                <a:tc>
                  <a:txBody>
                    <a:bodyPr/>
                    <a:lstStyle/>
                    <a:p>
                      <a:pPr algn="l" fontAlgn="ctr"/>
                      <a:r>
                        <a:rPr lang="en-US" sz="900" u="none" strike="noStrike" dirty="0">
                          <a:effectLst/>
                        </a:rPr>
                        <a:t>As Needed</a:t>
                      </a:r>
                      <a:endParaRPr lang="en-US" sz="900" b="0" i="0" u="none" strike="noStrike" dirty="0">
                        <a:solidFill>
                          <a:srgbClr val="000000"/>
                        </a:solidFill>
                        <a:effectLst/>
                        <a:latin typeface="Calibri" panose="020F0502020204030204" pitchFamily="34" charset="0"/>
                      </a:endParaRPr>
                    </a:p>
                  </a:txBody>
                  <a:tcPr marL="5891" marR="5891" marT="5891" marB="0" anchor="ctr"/>
                </a:tc>
                <a:tc>
                  <a:txBody>
                    <a:bodyPr/>
                    <a:lstStyle/>
                    <a:p>
                      <a:pPr algn="l" fontAlgn="ctr"/>
                      <a:r>
                        <a:rPr lang="en-US" sz="900" u="none" strike="noStrike" dirty="0">
                          <a:effectLst/>
                        </a:rPr>
                        <a:t>AOC_AP_REV_REFUNDS</a:t>
                      </a:r>
                      <a:endParaRPr lang="en-US" sz="900" b="0" i="0" u="none" strike="noStrike" dirty="0">
                        <a:solidFill>
                          <a:srgbClr val="000000"/>
                        </a:solidFill>
                        <a:effectLst/>
                        <a:latin typeface="Calibri" panose="020F0502020204030204" pitchFamily="34" charset="0"/>
                      </a:endParaRPr>
                    </a:p>
                  </a:txBody>
                  <a:tcPr marL="5891" marR="5891" marT="5891" marB="0" anchor="ctr">
                    <a:solidFill>
                      <a:srgbClr val="FFFF00"/>
                    </a:solidFill>
                  </a:tcPr>
                </a:tc>
                <a:tc>
                  <a:txBody>
                    <a:bodyPr/>
                    <a:lstStyle/>
                    <a:p>
                      <a:pPr algn="l" fontAlgn="ctr"/>
                      <a:r>
                        <a:rPr lang="en-US" sz="900" u="none" strike="noStrike" dirty="0">
                          <a:effectLst/>
                        </a:rPr>
                        <a:t>List of Vouchers entered for Revenue Refunds. Displays vendor, date paid, and state check number once issued.</a:t>
                      </a:r>
                      <a:endParaRPr lang="en-US" sz="900" b="0" i="0" u="none" strike="noStrike" dirty="0">
                        <a:solidFill>
                          <a:srgbClr val="000000"/>
                        </a:solidFill>
                        <a:effectLst/>
                        <a:latin typeface="Calibri" panose="020F0502020204030204" pitchFamily="34" charset="0"/>
                      </a:endParaRPr>
                    </a:p>
                  </a:txBody>
                  <a:tcPr marL="5891" marR="5891" marT="5891" marB="0" anchor="ctr"/>
                </a:tc>
                <a:tc>
                  <a:txBody>
                    <a:bodyPr/>
                    <a:lstStyle/>
                    <a:p>
                      <a:pPr algn="l" fontAlgn="ctr"/>
                      <a:r>
                        <a:rPr lang="en-US" sz="900" u="none" strike="noStrike" dirty="0">
                          <a:effectLst/>
                        </a:rPr>
                        <a:t>Query Viewer</a:t>
                      </a:r>
                      <a:endParaRPr lang="en-US" sz="900" b="0" i="0" u="none" strike="noStrike" dirty="0">
                        <a:solidFill>
                          <a:srgbClr val="000000"/>
                        </a:solidFill>
                        <a:effectLst/>
                        <a:latin typeface="Calibri" panose="020F0502020204030204" pitchFamily="34" charset="0"/>
                      </a:endParaRPr>
                    </a:p>
                  </a:txBody>
                  <a:tcPr marL="5891" marR="5891" marT="5891" marB="0" anchor="ctr"/>
                </a:tc>
                <a:extLst>
                  <a:ext uri="{0D108BD9-81ED-4DB2-BD59-A6C34878D82A}">
                    <a16:rowId xmlns:a16="http://schemas.microsoft.com/office/drawing/2014/main" val="10003"/>
                  </a:ext>
                </a:extLst>
              </a:tr>
              <a:tr h="299283">
                <a:tc>
                  <a:txBody>
                    <a:bodyPr/>
                    <a:lstStyle/>
                    <a:p>
                      <a:pPr algn="ctr" fontAlgn="ctr"/>
                      <a:r>
                        <a:rPr lang="en-US" sz="900" u="none" strike="noStrike" dirty="0">
                          <a:effectLst/>
                        </a:rPr>
                        <a:t>4</a:t>
                      </a:r>
                      <a:endParaRPr lang="en-US" sz="900" b="0" i="0" u="none" strike="noStrike" dirty="0">
                        <a:solidFill>
                          <a:srgbClr val="000000"/>
                        </a:solidFill>
                        <a:effectLst/>
                        <a:latin typeface="Calibri" panose="020F0502020204030204" pitchFamily="34" charset="0"/>
                      </a:endParaRPr>
                    </a:p>
                  </a:txBody>
                  <a:tcPr marL="5891" marR="5891" marT="5891" marB="0" anchor="ctr"/>
                </a:tc>
                <a:tc>
                  <a:txBody>
                    <a:bodyPr/>
                    <a:lstStyle/>
                    <a:p>
                      <a:pPr algn="l" fontAlgn="ctr"/>
                      <a:r>
                        <a:rPr lang="en-US" sz="900" u="none" strike="noStrike" dirty="0">
                          <a:effectLst/>
                        </a:rPr>
                        <a:t>Local Rev EOM</a:t>
                      </a:r>
                      <a:endParaRPr lang="en-US" sz="900" b="0" i="0" u="none" strike="noStrike" dirty="0">
                        <a:solidFill>
                          <a:srgbClr val="000000"/>
                        </a:solidFill>
                        <a:effectLst/>
                        <a:latin typeface="Calibri" panose="020F0502020204030204" pitchFamily="34" charset="0"/>
                      </a:endParaRPr>
                    </a:p>
                  </a:txBody>
                  <a:tcPr marL="5891" marR="5891" marT="5891" marB="0" anchor="ctr"/>
                </a:tc>
                <a:tc>
                  <a:txBody>
                    <a:bodyPr/>
                    <a:lstStyle/>
                    <a:p>
                      <a:pPr algn="l" fontAlgn="ctr"/>
                      <a:r>
                        <a:rPr lang="en-US" sz="900" dirty="0">
                          <a:effectLst/>
                        </a:rPr>
                        <a:t>AOC_LOCAL_REVENUE_DISBURSEMENT</a:t>
                      </a:r>
                      <a:endParaRPr lang="en-US" sz="900" b="0" i="0" u="none" strike="noStrike" dirty="0">
                        <a:solidFill>
                          <a:srgbClr val="000000"/>
                        </a:solidFill>
                        <a:effectLst/>
                        <a:latin typeface="Calibri" panose="020F0502020204030204" pitchFamily="34" charset="0"/>
                      </a:endParaRPr>
                    </a:p>
                  </a:txBody>
                  <a:tcPr marL="5891" marR="5891" marT="5891" marB="0" anchor="ctr">
                    <a:solidFill>
                      <a:srgbClr val="FFFF00"/>
                    </a:solidFill>
                  </a:tcPr>
                </a:tc>
                <a:tc>
                  <a:txBody>
                    <a:bodyPr/>
                    <a:lstStyle/>
                    <a:p>
                      <a:pPr algn="l" fontAlgn="ctr"/>
                      <a:r>
                        <a:rPr lang="en-US" sz="900" u="none" strike="noStrike" dirty="0">
                          <a:effectLst/>
                        </a:rPr>
                        <a:t>List of Local Revenue Bills and Vouchers disbursed for a  given month.</a:t>
                      </a:r>
                      <a:endParaRPr lang="en-US" sz="900" b="0" i="0" u="none" strike="noStrike" dirty="0">
                        <a:solidFill>
                          <a:srgbClr val="000000"/>
                        </a:solidFill>
                        <a:effectLst/>
                        <a:latin typeface="Calibri" panose="020F0502020204030204" pitchFamily="34" charset="0"/>
                      </a:endParaRPr>
                    </a:p>
                  </a:txBody>
                  <a:tcPr marL="5891" marR="5891" marT="5891" marB="0" anchor="ctr"/>
                </a:tc>
                <a:tc>
                  <a:txBody>
                    <a:bodyPr/>
                    <a:lstStyle/>
                    <a:p>
                      <a:pPr algn="l" fontAlgn="ctr"/>
                      <a:r>
                        <a:rPr lang="en-US" sz="900" u="none" strike="noStrike" dirty="0">
                          <a:effectLst/>
                        </a:rPr>
                        <a:t>Query Viewer</a:t>
                      </a:r>
                      <a:endParaRPr lang="en-US" sz="900" b="0" i="0" u="none" strike="noStrike" dirty="0">
                        <a:solidFill>
                          <a:srgbClr val="000000"/>
                        </a:solidFill>
                        <a:effectLst/>
                        <a:latin typeface="Calibri" panose="020F0502020204030204" pitchFamily="34" charset="0"/>
                      </a:endParaRPr>
                    </a:p>
                  </a:txBody>
                  <a:tcPr marL="5891" marR="5891" marT="5891" marB="0" anchor="ctr"/>
                </a:tc>
                <a:extLst>
                  <a:ext uri="{0D108BD9-81ED-4DB2-BD59-A6C34878D82A}">
                    <a16:rowId xmlns:a16="http://schemas.microsoft.com/office/drawing/2014/main" val="10004"/>
                  </a:ext>
                </a:extLst>
              </a:tr>
              <a:tr h="383777">
                <a:tc>
                  <a:txBody>
                    <a:bodyPr/>
                    <a:lstStyle/>
                    <a:p>
                      <a:pPr algn="ctr" fontAlgn="ctr"/>
                      <a:r>
                        <a:rPr lang="en-US" sz="900" u="none" strike="noStrike" dirty="0">
                          <a:effectLst/>
                        </a:rPr>
                        <a:t>5</a:t>
                      </a:r>
                      <a:endParaRPr lang="en-US" sz="900" b="0" i="0" u="none" strike="noStrike" dirty="0">
                        <a:solidFill>
                          <a:srgbClr val="000000"/>
                        </a:solidFill>
                        <a:effectLst/>
                        <a:latin typeface="Calibri" panose="020F0502020204030204" pitchFamily="34" charset="0"/>
                      </a:endParaRPr>
                    </a:p>
                  </a:txBody>
                  <a:tcPr marL="5891" marR="5891" marT="5891" marB="0" anchor="ctr"/>
                </a:tc>
                <a:tc>
                  <a:txBody>
                    <a:bodyPr/>
                    <a:lstStyle/>
                    <a:p>
                      <a:pPr algn="l" fontAlgn="ctr"/>
                      <a:r>
                        <a:rPr lang="en-US" sz="900" u="none" strike="noStrike" dirty="0">
                          <a:effectLst/>
                        </a:rPr>
                        <a:t>Local Rev EOM</a:t>
                      </a:r>
                      <a:endParaRPr lang="en-US" sz="900" b="0" i="0" u="none" strike="noStrike" dirty="0">
                        <a:solidFill>
                          <a:srgbClr val="000000"/>
                        </a:solidFill>
                        <a:effectLst/>
                        <a:latin typeface="Calibri" panose="020F0502020204030204" pitchFamily="34" charset="0"/>
                      </a:endParaRPr>
                    </a:p>
                  </a:txBody>
                  <a:tcPr marL="5891" marR="5891" marT="5891" marB="0" anchor="ctr"/>
                </a:tc>
                <a:tc>
                  <a:txBody>
                    <a:bodyPr/>
                    <a:lstStyle/>
                    <a:p>
                      <a:pPr algn="l" fontAlgn="ctr"/>
                      <a:r>
                        <a:rPr lang="en-US" sz="900" u="none" strike="noStrike" dirty="0">
                          <a:effectLst/>
                        </a:rPr>
                        <a:t>Disbursement Transmittal Summary</a:t>
                      </a:r>
                      <a:endParaRPr lang="en-US" sz="900" b="0" i="0" u="none" strike="noStrike" dirty="0">
                        <a:solidFill>
                          <a:srgbClr val="000000"/>
                        </a:solidFill>
                        <a:effectLst/>
                        <a:latin typeface="Calibri" panose="020F0502020204030204" pitchFamily="34" charset="0"/>
                      </a:endParaRPr>
                    </a:p>
                  </a:txBody>
                  <a:tcPr marL="5891" marR="5891" marT="5891" marB="0" anchor="ctr">
                    <a:solidFill>
                      <a:srgbClr val="FFFF00"/>
                    </a:solidFill>
                  </a:tcPr>
                </a:tc>
                <a:tc>
                  <a:txBody>
                    <a:bodyPr/>
                    <a:lstStyle/>
                    <a:p>
                      <a:pPr algn="l" fontAlgn="ctr"/>
                      <a:r>
                        <a:rPr lang="en-US" sz="900" u="none" strike="noStrike" dirty="0">
                          <a:effectLst/>
                        </a:rPr>
                        <a:t>Listing of bills to be disbursed to Local Agencies</a:t>
                      </a:r>
                      <a:endParaRPr lang="en-US" sz="900" b="0" i="0" u="none" strike="noStrike" dirty="0">
                        <a:solidFill>
                          <a:srgbClr val="000000"/>
                        </a:solidFill>
                        <a:effectLst/>
                        <a:latin typeface="Calibri" panose="020F0502020204030204" pitchFamily="34" charset="0"/>
                      </a:endParaRPr>
                    </a:p>
                  </a:txBody>
                  <a:tcPr marL="5891" marR="5891" marT="5891" marB="0" anchor="ctr"/>
                </a:tc>
                <a:tc>
                  <a:txBody>
                    <a:bodyPr/>
                    <a:lstStyle/>
                    <a:p>
                      <a:pPr algn="l" fontAlgn="ctr"/>
                      <a:r>
                        <a:rPr lang="en-US" sz="900" u="none" strike="noStrike" dirty="0">
                          <a:effectLst/>
                        </a:rPr>
                        <a:t>Maryland Judiciary&gt;Reports&gt;Disbursement Reports</a:t>
                      </a:r>
                      <a:endParaRPr lang="en-US" sz="900" b="0" i="0" u="none" strike="noStrike" dirty="0">
                        <a:solidFill>
                          <a:srgbClr val="000000"/>
                        </a:solidFill>
                        <a:effectLst/>
                        <a:latin typeface="Calibri" panose="020F0502020204030204" pitchFamily="34" charset="0"/>
                      </a:endParaRPr>
                    </a:p>
                  </a:txBody>
                  <a:tcPr marL="5891" marR="5891" marT="5891" marB="0" anchor="ctr"/>
                </a:tc>
                <a:extLst>
                  <a:ext uri="{0D108BD9-81ED-4DB2-BD59-A6C34878D82A}">
                    <a16:rowId xmlns:a16="http://schemas.microsoft.com/office/drawing/2014/main" val="10005"/>
                  </a:ext>
                </a:extLst>
              </a:tr>
              <a:tr h="635434">
                <a:tc>
                  <a:txBody>
                    <a:bodyPr/>
                    <a:lstStyle/>
                    <a:p>
                      <a:pPr algn="ctr" fontAlgn="ctr"/>
                      <a:r>
                        <a:rPr lang="en-US" sz="900" u="none" strike="noStrike" dirty="0">
                          <a:effectLst/>
                        </a:rPr>
                        <a:t>6</a:t>
                      </a:r>
                      <a:endParaRPr lang="en-US" sz="900" b="0" i="0" u="none" strike="noStrike" dirty="0">
                        <a:solidFill>
                          <a:srgbClr val="000000"/>
                        </a:solidFill>
                        <a:effectLst/>
                        <a:latin typeface="Calibri" panose="020F0502020204030204" pitchFamily="34" charset="0"/>
                      </a:endParaRPr>
                    </a:p>
                  </a:txBody>
                  <a:tcPr marL="5891" marR="5891" marT="5891" marB="0" anchor="ctr"/>
                </a:tc>
                <a:tc>
                  <a:txBody>
                    <a:bodyPr/>
                    <a:lstStyle/>
                    <a:p>
                      <a:pPr algn="l" fontAlgn="ctr"/>
                      <a:r>
                        <a:rPr lang="en-US" sz="900" u="none" strike="noStrike" dirty="0">
                          <a:effectLst/>
                        </a:rPr>
                        <a:t>Local Rev EOM</a:t>
                      </a:r>
                      <a:endParaRPr lang="en-US" sz="900" b="0" i="0" u="none" strike="noStrike" dirty="0">
                        <a:solidFill>
                          <a:srgbClr val="000000"/>
                        </a:solidFill>
                        <a:effectLst/>
                        <a:latin typeface="Calibri" panose="020F0502020204030204" pitchFamily="34" charset="0"/>
                      </a:endParaRPr>
                    </a:p>
                  </a:txBody>
                  <a:tcPr marL="5891" marR="5891" marT="5891" marB="0" anchor="ctr"/>
                </a:tc>
                <a:tc>
                  <a:txBody>
                    <a:bodyPr/>
                    <a:lstStyle/>
                    <a:p>
                      <a:pPr algn="l" fontAlgn="ctr"/>
                      <a:r>
                        <a:rPr lang="en-US" sz="900" u="none" strike="noStrike" dirty="0">
                          <a:effectLst/>
                        </a:rPr>
                        <a:t>AOC_CHARGE_ID_ALLOC_EOM</a:t>
                      </a:r>
                      <a:endParaRPr lang="en-US" sz="900" b="0" i="0" u="none" strike="noStrike" dirty="0">
                        <a:solidFill>
                          <a:srgbClr val="000000"/>
                        </a:solidFill>
                        <a:effectLst/>
                        <a:latin typeface="Calibri" panose="020F0502020204030204" pitchFamily="34" charset="0"/>
                      </a:endParaRPr>
                    </a:p>
                  </a:txBody>
                  <a:tcPr marL="5891" marR="5891" marT="5891" marB="0" anchor="ctr">
                    <a:solidFill>
                      <a:srgbClr val="FFFF00"/>
                    </a:solidFill>
                  </a:tcPr>
                </a:tc>
                <a:tc>
                  <a:txBody>
                    <a:bodyPr/>
                    <a:lstStyle/>
                    <a:p>
                      <a:pPr algn="l" fontAlgn="ctr"/>
                      <a:r>
                        <a:rPr lang="en-US" sz="900" u="none" strike="noStrike" dirty="0">
                          <a:effectLst/>
                        </a:rPr>
                        <a:t>List of all bills and all payment methods for all bill types, that have a charge code on the bill that should be distributed to a local agency.  Intended to be run monthly to balance your LRV, Local Revenue Disbursement Bill.  </a:t>
                      </a:r>
                      <a:endParaRPr lang="en-US" sz="900" b="0" i="0" u="none" strike="noStrike" dirty="0">
                        <a:solidFill>
                          <a:srgbClr val="000000"/>
                        </a:solidFill>
                        <a:effectLst/>
                        <a:latin typeface="Calibri" panose="020F0502020204030204" pitchFamily="34" charset="0"/>
                      </a:endParaRPr>
                    </a:p>
                  </a:txBody>
                  <a:tcPr marL="5891" marR="5891" marT="5891" marB="0" anchor="ctr"/>
                </a:tc>
                <a:tc>
                  <a:txBody>
                    <a:bodyPr/>
                    <a:lstStyle/>
                    <a:p>
                      <a:pPr algn="l" fontAlgn="ctr"/>
                      <a:r>
                        <a:rPr lang="en-US" sz="900" u="none" strike="noStrike" dirty="0">
                          <a:effectLst/>
                        </a:rPr>
                        <a:t>Query Viewer</a:t>
                      </a:r>
                      <a:endParaRPr lang="en-US" sz="900" b="0" i="0" u="none" strike="noStrike" dirty="0">
                        <a:solidFill>
                          <a:srgbClr val="000000"/>
                        </a:solidFill>
                        <a:effectLst/>
                        <a:latin typeface="Calibri" panose="020F0502020204030204" pitchFamily="34" charset="0"/>
                      </a:endParaRPr>
                    </a:p>
                  </a:txBody>
                  <a:tcPr marL="5891" marR="5891" marT="5891" marB="0" anchor="ctr"/>
                </a:tc>
                <a:extLst>
                  <a:ext uri="{0D108BD9-81ED-4DB2-BD59-A6C34878D82A}">
                    <a16:rowId xmlns:a16="http://schemas.microsoft.com/office/drawing/2014/main" val="10006"/>
                  </a:ext>
                </a:extLst>
              </a:tr>
              <a:tr h="414234">
                <a:tc>
                  <a:txBody>
                    <a:bodyPr/>
                    <a:lstStyle/>
                    <a:p>
                      <a:pPr algn="ctr" fontAlgn="ctr"/>
                      <a:r>
                        <a:rPr lang="en-US" sz="900" b="0" i="0" u="none" strike="noStrike" dirty="0">
                          <a:solidFill>
                            <a:schemeClr val="dk1"/>
                          </a:solidFill>
                          <a:effectLst/>
                          <a:latin typeface="+mn-lt"/>
                        </a:rPr>
                        <a:t>7</a:t>
                      </a:r>
                      <a:endParaRPr lang="en-US" sz="900" b="0" i="0" u="none" strike="noStrike" dirty="0">
                        <a:solidFill>
                          <a:srgbClr val="000000"/>
                        </a:solidFill>
                        <a:effectLst/>
                        <a:latin typeface="Calibri" panose="020F0502020204030204" pitchFamily="34" charset="0"/>
                      </a:endParaRPr>
                    </a:p>
                  </a:txBody>
                  <a:tcPr marL="5891" marR="5891" marT="5891" marB="0" anchor="ctr"/>
                </a:tc>
                <a:tc>
                  <a:txBody>
                    <a:bodyPr/>
                    <a:lstStyle/>
                    <a:p>
                      <a:pPr algn="l" fontAlgn="ctr"/>
                      <a:r>
                        <a:rPr lang="en-US" sz="900" u="none" strike="noStrike" dirty="0">
                          <a:effectLst/>
                        </a:rPr>
                        <a:t>Research</a:t>
                      </a:r>
                      <a:endParaRPr lang="en-US" sz="900" b="0" i="0" u="none" strike="noStrike" dirty="0">
                        <a:solidFill>
                          <a:srgbClr val="000000"/>
                        </a:solidFill>
                        <a:effectLst/>
                        <a:latin typeface="Calibri" panose="020F0502020204030204" pitchFamily="34" charset="0"/>
                      </a:endParaRPr>
                    </a:p>
                  </a:txBody>
                  <a:tcPr marL="5891" marR="5891" marT="5891" marB="0" anchor="ctr"/>
                </a:tc>
                <a:tc>
                  <a:txBody>
                    <a:bodyPr/>
                    <a:lstStyle/>
                    <a:p>
                      <a:pPr algn="l" fontAlgn="ctr"/>
                      <a:r>
                        <a:rPr lang="en-US" sz="900" u="none" strike="noStrike" dirty="0">
                          <a:effectLst/>
                        </a:rPr>
                        <a:t>AOC_BILL_ADJUSTMENTS</a:t>
                      </a:r>
                      <a:endParaRPr lang="en-US" sz="900" b="0" i="0" u="none" strike="noStrike" dirty="0">
                        <a:solidFill>
                          <a:srgbClr val="000000"/>
                        </a:solidFill>
                        <a:effectLst/>
                        <a:latin typeface="Calibri" panose="020F0502020204030204" pitchFamily="34" charset="0"/>
                      </a:endParaRPr>
                    </a:p>
                  </a:txBody>
                  <a:tcPr marL="5891" marR="5891" marT="5891" marB="0" anchor="ctr">
                    <a:solidFill>
                      <a:srgbClr val="FFFF00"/>
                    </a:solidFill>
                  </a:tcPr>
                </a:tc>
                <a:tc>
                  <a:txBody>
                    <a:bodyPr/>
                    <a:lstStyle/>
                    <a:p>
                      <a:pPr algn="l" fontAlgn="ctr"/>
                      <a:r>
                        <a:rPr lang="en-US" sz="900" u="none" strike="noStrike" dirty="0">
                          <a:effectLst/>
                        </a:rPr>
                        <a:t>Report of all bills with a bill type other than BUS.  (i.e. JAD,JBC, etc) by date range</a:t>
                      </a:r>
                      <a:endParaRPr lang="en-US" sz="900" b="0" i="0" u="none" strike="noStrike" dirty="0">
                        <a:solidFill>
                          <a:srgbClr val="000000"/>
                        </a:solidFill>
                        <a:effectLst/>
                        <a:latin typeface="Calibri" panose="020F0502020204030204" pitchFamily="34" charset="0"/>
                      </a:endParaRPr>
                    </a:p>
                  </a:txBody>
                  <a:tcPr marL="5891" marR="5891" marT="5891" marB="0" anchor="ctr"/>
                </a:tc>
                <a:tc>
                  <a:txBody>
                    <a:bodyPr/>
                    <a:lstStyle/>
                    <a:p>
                      <a:pPr algn="l" fontAlgn="ctr"/>
                      <a:r>
                        <a:rPr lang="en-US" sz="900" u="none" strike="noStrike" dirty="0">
                          <a:effectLst/>
                        </a:rPr>
                        <a:t>Query Viewer</a:t>
                      </a:r>
                      <a:endParaRPr lang="en-US" sz="900" b="0" i="0" u="none" strike="noStrike" dirty="0">
                        <a:solidFill>
                          <a:srgbClr val="000000"/>
                        </a:solidFill>
                        <a:effectLst/>
                        <a:latin typeface="Calibri" panose="020F0502020204030204" pitchFamily="34" charset="0"/>
                      </a:endParaRPr>
                    </a:p>
                  </a:txBody>
                  <a:tcPr marL="5891" marR="5891" marT="5891" marB="0" anchor="ctr"/>
                </a:tc>
                <a:extLst>
                  <a:ext uri="{0D108BD9-81ED-4DB2-BD59-A6C34878D82A}">
                    <a16:rowId xmlns:a16="http://schemas.microsoft.com/office/drawing/2014/main" val="10007"/>
                  </a:ext>
                </a:extLst>
              </a:tr>
              <a:tr h="419751">
                <a:tc>
                  <a:txBody>
                    <a:bodyPr/>
                    <a:lstStyle/>
                    <a:p>
                      <a:pPr algn="ctr" fontAlgn="ctr"/>
                      <a:r>
                        <a:rPr lang="en-US" sz="900" b="0" i="0" u="none" strike="noStrike" dirty="0">
                          <a:solidFill>
                            <a:schemeClr val="dk1"/>
                          </a:solidFill>
                          <a:effectLst/>
                          <a:latin typeface="+mn-lt"/>
                        </a:rPr>
                        <a:t>8</a:t>
                      </a:r>
                      <a:endParaRPr lang="en-US" sz="900" b="0" i="0" u="none" strike="noStrike" dirty="0">
                        <a:solidFill>
                          <a:srgbClr val="000000"/>
                        </a:solidFill>
                        <a:effectLst/>
                        <a:latin typeface="Calibri" panose="020F0502020204030204" pitchFamily="34" charset="0"/>
                      </a:endParaRPr>
                    </a:p>
                  </a:txBody>
                  <a:tcPr marL="5891" marR="5891" marT="5891" marB="0" anchor="ctr"/>
                </a:tc>
                <a:tc>
                  <a:txBody>
                    <a:bodyPr/>
                    <a:lstStyle/>
                    <a:p>
                      <a:pPr algn="l" fontAlgn="ctr"/>
                      <a:r>
                        <a:rPr lang="en-US" sz="900" u="none" strike="noStrike" dirty="0">
                          <a:effectLst/>
                        </a:rPr>
                        <a:t>Research</a:t>
                      </a:r>
                      <a:endParaRPr lang="en-US" sz="900" b="0" i="0" u="none" strike="noStrike" dirty="0">
                        <a:solidFill>
                          <a:srgbClr val="000000"/>
                        </a:solidFill>
                        <a:effectLst/>
                        <a:latin typeface="Calibri" panose="020F0502020204030204" pitchFamily="34" charset="0"/>
                      </a:endParaRPr>
                    </a:p>
                  </a:txBody>
                  <a:tcPr marL="5891" marR="5891" marT="5891" marB="0" anchor="ctr"/>
                </a:tc>
                <a:tc>
                  <a:txBody>
                    <a:bodyPr/>
                    <a:lstStyle/>
                    <a:p>
                      <a:pPr algn="l" fontAlgn="ctr"/>
                      <a:r>
                        <a:rPr lang="en-US" sz="900" u="none" strike="noStrike" dirty="0">
                          <a:effectLst/>
                        </a:rPr>
                        <a:t>AOC_CHARGE_ID_ALLOC_1CODE_EOM</a:t>
                      </a:r>
                      <a:endParaRPr lang="en-US" sz="900" b="0" i="0" u="none" strike="noStrike" dirty="0">
                        <a:solidFill>
                          <a:srgbClr val="000000"/>
                        </a:solidFill>
                        <a:effectLst/>
                        <a:latin typeface="Calibri" panose="020F0502020204030204" pitchFamily="34" charset="0"/>
                      </a:endParaRPr>
                    </a:p>
                  </a:txBody>
                  <a:tcPr marL="5891" marR="5891" marT="5891" marB="0" anchor="ctr">
                    <a:solidFill>
                      <a:srgbClr val="FFFF00"/>
                    </a:solidFill>
                  </a:tcPr>
                </a:tc>
                <a:tc>
                  <a:txBody>
                    <a:bodyPr/>
                    <a:lstStyle/>
                    <a:p>
                      <a:pPr algn="l" fontAlgn="ctr"/>
                      <a:r>
                        <a:rPr lang="en-US" sz="900" u="none" strike="noStrike" dirty="0">
                          <a:effectLst/>
                        </a:rPr>
                        <a:t>List of transactions for a range of dates or one date for one charge code for all bill types including adjustments.</a:t>
                      </a:r>
                      <a:endParaRPr lang="en-US" sz="900" b="0" i="0" u="none" strike="noStrike" dirty="0">
                        <a:solidFill>
                          <a:srgbClr val="000000"/>
                        </a:solidFill>
                        <a:effectLst/>
                        <a:latin typeface="Calibri" panose="020F0502020204030204" pitchFamily="34" charset="0"/>
                      </a:endParaRPr>
                    </a:p>
                  </a:txBody>
                  <a:tcPr marL="5891" marR="5891" marT="5891" marB="0" anchor="ctr"/>
                </a:tc>
                <a:tc>
                  <a:txBody>
                    <a:bodyPr/>
                    <a:lstStyle/>
                    <a:p>
                      <a:pPr algn="l" fontAlgn="ctr"/>
                      <a:r>
                        <a:rPr lang="en-US" sz="900" u="none" strike="noStrike" dirty="0">
                          <a:effectLst/>
                        </a:rPr>
                        <a:t>Query Viewer</a:t>
                      </a:r>
                      <a:endParaRPr lang="en-US" sz="900" b="0" i="0" u="none" strike="noStrike" dirty="0">
                        <a:solidFill>
                          <a:srgbClr val="000000"/>
                        </a:solidFill>
                        <a:effectLst/>
                        <a:latin typeface="Calibri" panose="020F0502020204030204" pitchFamily="34" charset="0"/>
                      </a:endParaRPr>
                    </a:p>
                  </a:txBody>
                  <a:tcPr marL="5891" marR="5891" marT="5891" marB="0" anchor="ctr"/>
                </a:tc>
                <a:extLst>
                  <a:ext uri="{0D108BD9-81ED-4DB2-BD59-A6C34878D82A}">
                    <a16:rowId xmlns:a16="http://schemas.microsoft.com/office/drawing/2014/main" val="10008"/>
                  </a:ext>
                </a:extLst>
              </a:tr>
              <a:tr h="416974">
                <a:tc>
                  <a:txBody>
                    <a:bodyPr/>
                    <a:lstStyle/>
                    <a:p>
                      <a:pPr algn="ctr" fontAlgn="ctr"/>
                      <a:r>
                        <a:rPr lang="en-US" sz="900" b="0" i="0" u="none" strike="noStrike" dirty="0">
                          <a:solidFill>
                            <a:schemeClr val="dk1"/>
                          </a:solidFill>
                          <a:effectLst/>
                          <a:latin typeface="+mn-lt"/>
                        </a:rPr>
                        <a:t>9</a:t>
                      </a:r>
                      <a:endParaRPr lang="en-US" sz="900" b="0" i="0" u="none" strike="noStrike" dirty="0">
                        <a:solidFill>
                          <a:srgbClr val="000000"/>
                        </a:solidFill>
                        <a:effectLst/>
                        <a:latin typeface="Calibri" panose="020F0502020204030204" pitchFamily="34" charset="0"/>
                      </a:endParaRPr>
                    </a:p>
                  </a:txBody>
                  <a:tcPr marL="5891" marR="5891" marT="5891" marB="0" anchor="ctr"/>
                </a:tc>
                <a:tc>
                  <a:txBody>
                    <a:bodyPr/>
                    <a:lstStyle/>
                    <a:p>
                      <a:pPr algn="l" fontAlgn="ctr"/>
                      <a:r>
                        <a:rPr lang="en-US" sz="900" u="none" strike="noStrike" dirty="0">
                          <a:effectLst/>
                        </a:rPr>
                        <a:t>Research</a:t>
                      </a:r>
                      <a:endParaRPr lang="en-US" sz="900" b="0" i="0" u="none" strike="noStrike" dirty="0">
                        <a:solidFill>
                          <a:srgbClr val="000000"/>
                        </a:solidFill>
                        <a:effectLst/>
                        <a:latin typeface="Calibri" panose="020F0502020204030204" pitchFamily="34" charset="0"/>
                      </a:endParaRPr>
                    </a:p>
                  </a:txBody>
                  <a:tcPr marL="5891" marR="5891" marT="5891" marB="0" anchor="ctr"/>
                </a:tc>
                <a:tc>
                  <a:txBody>
                    <a:bodyPr/>
                    <a:lstStyle/>
                    <a:p>
                      <a:pPr algn="l" fontAlgn="ctr"/>
                      <a:r>
                        <a:rPr lang="en-US" sz="900" u="none" strike="noStrike" dirty="0">
                          <a:effectLst/>
                        </a:rPr>
                        <a:t>AOC_CHARGE_ID_LIST_WDISBURSMNT</a:t>
                      </a:r>
                      <a:endParaRPr lang="en-US" sz="900" b="0" i="0" u="none" strike="noStrike" dirty="0">
                        <a:solidFill>
                          <a:srgbClr val="000000"/>
                        </a:solidFill>
                        <a:effectLst/>
                        <a:latin typeface="Calibri" panose="020F0502020204030204" pitchFamily="34" charset="0"/>
                      </a:endParaRPr>
                    </a:p>
                  </a:txBody>
                  <a:tcPr marL="5891" marR="5891" marT="5891" marB="0" anchor="ctr">
                    <a:solidFill>
                      <a:srgbClr val="FFFF00"/>
                    </a:solidFill>
                  </a:tcPr>
                </a:tc>
                <a:tc>
                  <a:txBody>
                    <a:bodyPr/>
                    <a:lstStyle/>
                    <a:p>
                      <a:pPr algn="l" fontAlgn="ctr"/>
                      <a:r>
                        <a:rPr lang="en-US" sz="900" u="none" strike="noStrike" dirty="0">
                          <a:effectLst/>
                        </a:rPr>
                        <a:t>List of all charge codes and applicable disbursement information available to your court.</a:t>
                      </a:r>
                      <a:endParaRPr lang="en-US" sz="900" b="0" i="0" u="none" strike="noStrike" dirty="0">
                        <a:solidFill>
                          <a:srgbClr val="000000"/>
                        </a:solidFill>
                        <a:effectLst/>
                        <a:latin typeface="Calibri" panose="020F0502020204030204" pitchFamily="34" charset="0"/>
                      </a:endParaRPr>
                    </a:p>
                  </a:txBody>
                  <a:tcPr marL="5891" marR="5891" marT="5891" marB="0" anchor="ctr"/>
                </a:tc>
                <a:tc>
                  <a:txBody>
                    <a:bodyPr/>
                    <a:lstStyle/>
                    <a:p>
                      <a:pPr algn="l" fontAlgn="ctr"/>
                      <a:r>
                        <a:rPr lang="en-US" sz="900" u="none" strike="noStrike" dirty="0">
                          <a:effectLst/>
                        </a:rPr>
                        <a:t>Query Viewer</a:t>
                      </a:r>
                      <a:endParaRPr lang="en-US" sz="900" b="0" i="0" u="none" strike="noStrike" dirty="0">
                        <a:solidFill>
                          <a:srgbClr val="000000"/>
                        </a:solidFill>
                        <a:effectLst/>
                        <a:latin typeface="Calibri" panose="020F0502020204030204" pitchFamily="34" charset="0"/>
                      </a:endParaRPr>
                    </a:p>
                  </a:txBody>
                  <a:tcPr marL="5891" marR="5891" marT="5891" marB="0" anchor="ctr"/>
                </a:tc>
                <a:extLst>
                  <a:ext uri="{0D108BD9-81ED-4DB2-BD59-A6C34878D82A}">
                    <a16:rowId xmlns:a16="http://schemas.microsoft.com/office/drawing/2014/main" val="10009"/>
                  </a:ext>
                </a:extLst>
              </a:tr>
              <a:tr h="633764">
                <a:tc>
                  <a:txBody>
                    <a:bodyPr/>
                    <a:lstStyle/>
                    <a:p>
                      <a:pPr marL="0" algn="ctr" defTabSz="457200" rtl="0" eaLnBrk="1" fontAlgn="ctr" latinLnBrk="0" hangingPunct="1"/>
                      <a:r>
                        <a:rPr lang="en-US" sz="900" u="none" strike="noStrike" kern="1200" dirty="0">
                          <a:solidFill>
                            <a:schemeClr val="dk1"/>
                          </a:solidFill>
                          <a:effectLst/>
                          <a:latin typeface="+mn-lt"/>
                          <a:ea typeface="+mn-ea"/>
                          <a:cs typeface="+mn-cs"/>
                        </a:rPr>
                        <a:t>10</a:t>
                      </a:r>
                    </a:p>
                  </a:txBody>
                  <a:tcPr marL="5891" marR="5891" marT="5891" marB="0" anchor="ctr"/>
                </a:tc>
                <a:tc>
                  <a:txBody>
                    <a:bodyPr/>
                    <a:lstStyle/>
                    <a:p>
                      <a:pPr marL="0" algn="l" defTabSz="457200" rtl="0" eaLnBrk="1" fontAlgn="ctr" latinLnBrk="0" hangingPunct="1"/>
                      <a:r>
                        <a:rPr lang="en-US" sz="900" u="none" strike="noStrike" kern="1200" dirty="0">
                          <a:solidFill>
                            <a:schemeClr val="dk1"/>
                          </a:solidFill>
                          <a:effectLst/>
                          <a:latin typeface="+mn-lt"/>
                          <a:ea typeface="+mn-ea"/>
                          <a:cs typeface="+mn-cs"/>
                        </a:rPr>
                        <a:t>Research</a:t>
                      </a:r>
                    </a:p>
                  </a:txBody>
                  <a:tcPr marL="5891" marR="5891" marT="5891" marB="0" anchor="ctr"/>
                </a:tc>
                <a:tc>
                  <a:txBody>
                    <a:bodyPr/>
                    <a:lstStyle/>
                    <a:p>
                      <a:pPr marL="0" marR="0" indent="0" algn="l" defTabSz="457200" rtl="0" eaLnBrk="1" fontAlgn="ctr" latinLnBrk="0" hangingPunct="1">
                        <a:lnSpc>
                          <a:spcPct val="100000"/>
                        </a:lnSpc>
                        <a:spcBef>
                          <a:spcPts val="0"/>
                        </a:spcBef>
                        <a:spcAft>
                          <a:spcPts val="0"/>
                        </a:spcAft>
                        <a:buClrTx/>
                        <a:buSzTx/>
                        <a:buFontTx/>
                        <a:buNone/>
                        <a:tabLst/>
                        <a:defRPr/>
                      </a:pPr>
                      <a:r>
                        <a:rPr lang="en-US" sz="900" u="none" strike="noStrike" kern="1200" dirty="0">
                          <a:solidFill>
                            <a:schemeClr val="dk1"/>
                          </a:solidFill>
                          <a:effectLst/>
                          <a:latin typeface="+mn-lt"/>
                          <a:ea typeface="+mn-ea"/>
                          <a:cs typeface="+mn-cs"/>
                        </a:rPr>
                        <a:t>AOC_CHARGE_ID_LISTING	</a:t>
                      </a:r>
                    </a:p>
                    <a:p>
                      <a:pPr marL="0" algn="l" defTabSz="457200" rtl="0" eaLnBrk="1" fontAlgn="ctr" latinLnBrk="0" hangingPunct="1"/>
                      <a:endParaRPr lang="en-US" sz="900" u="none" strike="noStrike" kern="1200" dirty="0">
                        <a:solidFill>
                          <a:schemeClr val="dk1"/>
                        </a:solidFill>
                        <a:effectLst/>
                        <a:latin typeface="+mn-lt"/>
                        <a:ea typeface="+mn-ea"/>
                        <a:cs typeface="+mn-cs"/>
                      </a:endParaRPr>
                    </a:p>
                  </a:txBody>
                  <a:tcPr marL="5891" marR="5891" marT="5891" marB="0" anchor="ctr">
                    <a:solidFill>
                      <a:srgbClr val="FFFF00"/>
                    </a:solidFill>
                  </a:tcPr>
                </a:tc>
                <a:tc>
                  <a:txBody>
                    <a:bodyPr/>
                    <a:lstStyle/>
                    <a:p>
                      <a:pPr marL="0" marR="0" indent="0" algn="l" defTabSz="457200" rtl="0" eaLnBrk="1" fontAlgn="ctr" latinLnBrk="0" hangingPunct="1">
                        <a:lnSpc>
                          <a:spcPct val="100000"/>
                        </a:lnSpc>
                        <a:spcBef>
                          <a:spcPts val="0"/>
                        </a:spcBef>
                        <a:spcAft>
                          <a:spcPts val="0"/>
                        </a:spcAft>
                        <a:buClrTx/>
                        <a:buSzTx/>
                        <a:buFontTx/>
                        <a:buNone/>
                        <a:tabLst/>
                        <a:defRPr/>
                      </a:pPr>
                      <a:r>
                        <a:rPr lang="en-US" sz="900" u="none" strike="noStrike" kern="1200" dirty="0">
                          <a:solidFill>
                            <a:schemeClr val="dk1"/>
                          </a:solidFill>
                          <a:effectLst/>
                          <a:latin typeface="+mn-lt"/>
                          <a:ea typeface="+mn-ea"/>
                          <a:cs typeface="+mn-cs"/>
                        </a:rPr>
                        <a:t>List of all charge codes available to your court.	</a:t>
                      </a:r>
                    </a:p>
                    <a:p>
                      <a:pPr marL="0" algn="l" defTabSz="457200" rtl="0" eaLnBrk="1" fontAlgn="ctr" latinLnBrk="0" hangingPunct="1"/>
                      <a:endParaRPr lang="en-US" sz="900" u="none" strike="noStrike" kern="1200" dirty="0">
                        <a:solidFill>
                          <a:schemeClr val="dk1"/>
                        </a:solidFill>
                        <a:effectLst/>
                        <a:latin typeface="+mn-lt"/>
                        <a:ea typeface="+mn-ea"/>
                        <a:cs typeface="+mn-cs"/>
                      </a:endParaRPr>
                    </a:p>
                  </a:txBody>
                  <a:tcPr marL="5891" marR="5891" marT="5891" marB="0" anchor="ctr"/>
                </a:tc>
                <a:tc>
                  <a:txBody>
                    <a:bodyPr/>
                    <a:lstStyle/>
                    <a:p>
                      <a:pPr marL="0" marR="0" indent="0" algn="l" defTabSz="457200" rtl="0" eaLnBrk="1" fontAlgn="ctr" latinLnBrk="0" hangingPunct="1">
                        <a:lnSpc>
                          <a:spcPct val="100000"/>
                        </a:lnSpc>
                        <a:spcBef>
                          <a:spcPts val="0"/>
                        </a:spcBef>
                        <a:spcAft>
                          <a:spcPts val="0"/>
                        </a:spcAft>
                        <a:buClrTx/>
                        <a:buSzTx/>
                        <a:buFontTx/>
                        <a:buNone/>
                        <a:tabLst/>
                        <a:defRPr/>
                      </a:pPr>
                      <a:r>
                        <a:rPr lang="en-US" sz="900" u="none" strike="noStrike" kern="1200" dirty="0">
                          <a:solidFill>
                            <a:schemeClr val="dk1"/>
                          </a:solidFill>
                          <a:effectLst/>
                          <a:latin typeface="+mn-lt"/>
                          <a:ea typeface="+mn-ea"/>
                          <a:cs typeface="+mn-cs"/>
                        </a:rPr>
                        <a:t>Main Menu &gt; Reporting Tools &gt; Query &gt; Query Viewer &gt; AOC_CHARGE_ID_LISTING	</a:t>
                      </a:r>
                    </a:p>
                    <a:p>
                      <a:pPr marL="0" algn="l" defTabSz="457200" rtl="0" eaLnBrk="1" fontAlgn="ctr" latinLnBrk="0" hangingPunct="1"/>
                      <a:endParaRPr lang="en-US" sz="900" u="none" strike="noStrike" kern="1200" dirty="0">
                        <a:solidFill>
                          <a:schemeClr val="dk1"/>
                        </a:solidFill>
                        <a:effectLst/>
                        <a:latin typeface="+mn-lt"/>
                        <a:ea typeface="+mn-ea"/>
                        <a:cs typeface="+mn-cs"/>
                      </a:endParaRPr>
                    </a:p>
                  </a:txBody>
                  <a:tcPr marL="5891" marR="5891" marT="5891" marB="0" anchor="ctr"/>
                </a:tc>
                <a:extLst>
                  <a:ext uri="{0D108BD9-81ED-4DB2-BD59-A6C34878D82A}">
                    <a16:rowId xmlns:a16="http://schemas.microsoft.com/office/drawing/2014/main" val="10010"/>
                  </a:ext>
                </a:extLst>
              </a:tr>
              <a:tr h="592273">
                <a:tc>
                  <a:txBody>
                    <a:bodyPr/>
                    <a:lstStyle/>
                    <a:p>
                      <a:pPr marL="0" algn="r" defTabSz="457200" rtl="0" eaLnBrk="1" fontAlgn="ctr" latinLnBrk="0" hangingPunct="1"/>
                      <a:r>
                        <a:rPr lang="en-US" sz="900" u="none" strike="noStrike" kern="1200" dirty="0">
                          <a:solidFill>
                            <a:schemeClr val="dk1"/>
                          </a:solidFill>
                          <a:effectLst/>
                          <a:latin typeface="+mn-lt"/>
                          <a:ea typeface="+mn-ea"/>
                          <a:cs typeface="+mn-cs"/>
                        </a:rPr>
                        <a:t>11</a:t>
                      </a:r>
                    </a:p>
                  </a:txBody>
                  <a:tcPr marL="5891" marR="5891" marT="5891" marB="0" anchor="ctr"/>
                </a:tc>
                <a:tc>
                  <a:txBody>
                    <a:bodyPr/>
                    <a:lstStyle/>
                    <a:p>
                      <a:pPr marL="0" algn="l" defTabSz="457200" rtl="0" eaLnBrk="1" fontAlgn="ctr" latinLnBrk="0" hangingPunct="1"/>
                      <a:r>
                        <a:rPr lang="en-US" sz="900" u="none" strike="noStrike" kern="1200" dirty="0">
                          <a:solidFill>
                            <a:schemeClr val="dk1"/>
                          </a:solidFill>
                          <a:effectLst/>
                          <a:latin typeface="+mn-lt"/>
                          <a:ea typeface="+mn-ea"/>
                          <a:cs typeface="+mn-cs"/>
                        </a:rPr>
                        <a:t>Research</a:t>
                      </a:r>
                    </a:p>
                  </a:txBody>
                  <a:tcPr marL="5891" marR="5891" marT="5891" marB="0" anchor="ctr"/>
                </a:tc>
                <a:tc>
                  <a:txBody>
                    <a:bodyPr/>
                    <a:lstStyle/>
                    <a:p>
                      <a:pPr marL="0" marR="0" indent="0" algn="l" defTabSz="457200" rtl="0" eaLnBrk="1" fontAlgn="ctr" latinLnBrk="0" hangingPunct="1">
                        <a:lnSpc>
                          <a:spcPct val="100000"/>
                        </a:lnSpc>
                        <a:spcBef>
                          <a:spcPts val="0"/>
                        </a:spcBef>
                        <a:spcAft>
                          <a:spcPts val="0"/>
                        </a:spcAft>
                        <a:buClrTx/>
                        <a:buSzTx/>
                        <a:buFontTx/>
                        <a:buNone/>
                        <a:tabLst/>
                        <a:defRPr/>
                      </a:pPr>
                      <a:r>
                        <a:rPr lang="en-US" sz="900" u="none" strike="noStrike" kern="1200" dirty="0">
                          <a:solidFill>
                            <a:schemeClr val="dk1"/>
                          </a:solidFill>
                          <a:effectLst/>
                          <a:latin typeface="+mn-lt"/>
                          <a:ea typeface="+mn-ea"/>
                          <a:cs typeface="+mn-cs"/>
                        </a:rPr>
                        <a:t>AOC_CHARGE_ID_ALLOC_BY_ACCT</a:t>
                      </a:r>
                    </a:p>
                    <a:p>
                      <a:pPr marL="0" marR="0" indent="0" algn="l" defTabSz="457200" rtl="0" eaLnBrk="1" fontAlgn="ctr" latinLnBrk="0" hangingPunct="1">
                        <a:lnSpc>
                          <a:spcPct val="100000"/>
                        </a:lnSpc>
                        <a:spcBef>
                          <a:spcPts val="0"/>
                        </a:spcBef>
                        <a:spcAft>
                          <a:spcPts val="0"/>
                        </a:spcAft>
                        <a:buClrTx/>
                        <a:buSzTx/>
                        <a:buFontTx/>
                        <a:buNone/>
                        <a:tabLst/>
                        <a:defRPr/>
                      </a:pPr>
                      <a:r>
                        <a:rPr lang="en-US" sz="900" u="none" strike="noStrike" kern="1200" dirty="0">
                          <a:solidFill>
                            <a:schemeClr val="dk1"/>
                          </a:solidFill>
                          <a:effectLst/>
                          <a:latin typeface="+mn-lt"/>
                          <a:ea typeface="+mn-ea"/>
                          <a:cs typeface="+mn-cs"/>
                        </a:rPr>
                        <a:t>	</a:t>
                      </a:r>
                    </a:p>
                    <a:p>
                      <a:pPr marL="0" algn="l" defTabSz="457200" rtl="0" eaLnBrk="1" fontAlgn="ctr" latinLnBrk="0" hangingPunct="1"/>
                      <a:endParaRPr lang="en-US" sz="900" u="none" strike="noStrike" kern="1200" dirty="0">
                        <a:solidFill>
                          <a:schemeClr val="dk1"/>
                        </a:solidFill>
                        <a:effectLst/>
                        <a:latin typeface="+mn-lt"/>
                        <a:ea typeface="+mn-ea"/>
                        <a:cs typeface="+mn-cs"/>
                      </a:endParaRPr>
                    </a:p>
                  </a:txBody>
                  <a:tcPr marL="5891" marR="5891" marT="5891" marB="0" anchor="ctr">
                    <a:solidFill>
                      <a:srgbClr val="FFFF00"/>
                    </a:solidFill>
                  </a:tcPr>
                </a:tc>
                <a:tc>
                  <a:txBody>
                    <a:bodyPr/>
                    <a:lstStyle/>
                    <a:p>
                      <a:pPr marL="0" marR="0" indent="0" algn="l" defTabSz="457200" rtl="0" eaLnBrk="1" fontAlgn="ctr" latinLnBrk="0" hangingPunct="1">
                        <a:lnSpc>
                          <a:spcPct val="100000"/>
                        </a:lnSpc>
                        <a:spcBef>
                          <a:spcPts val="0"/>
                        </a:spcBef>
                        <a:spcAft>
                          <a:spcPts val="0"/>
                        </a:spcAft>
                        <a:buClrTx/>
                        <a:buSzTx/>
                        <a:buFontTx/>
                        <a:buNone/>
                        <a:tabLst/>
                        <a:defRPr/>
                      </a:pPr>
                      <a:r>
                        <a:rPr lang="en-US" sz="900" u="none" strike="noStrike" kern="1200" dirty="0">
                          <a:solidFill>
                            <a:schemeClr val="dk1"/>
                          </a:solidFill>
                          <a:effectLst/>
                          <a:latin typeface="+mn-lt"/>
                          <a:ea typeface="+mn-ea"/>
                          <a:cs typeface="+mn-cs"/>
                        </a:rPr>
                        <a:t>Charge Items all by account number</a:t>
                      </a:r>
                    </a:p>
                  </a:txBody>
                  <a:tcPr marL="5891" marR="5891" marT="5891" marB="0" anchor="ctr"/>
                </a:tc>
                <a:tc>
                  <a:txBody>
                    <a:bodyPr/>
                    <a:lstStyle/>
                    <a:p>
                      <a:pPr marL="0" marR="0" indent="0" algn="l" defTabSz="457200" rtl="0" eaLnBrk="1" fontAlgn="ctr" latinLnBrk="0" hangingPunct="1">
                        <a:lnSpc>
                          <a:spcPct val="100000"/>
                        </a:lnSpc>
                        <a:spcBef>
                          <a:spcPts val="0"/>
                        </a:spcBef>
                        <a:spcAft>
                          <a:spcPts val="0"/>
                        </a:spcAft>
                        <a:buClrTx/>
                        <a:buSzTx/>
                        <a:buFontTx/>
                        <a:buNone/>
                        <a:tabLst/>
                        <a:defRPr/>
                      </a:pPr>
                      <a:r>
                        <a:rPr lang="en-US" sz="900" u="none" strike="noStrike" kern="1200" dirty="0">
                          <a:solidFill>
                            <a:schemeClr val="dk1"/>
                          </a:solidFill>
                          <a:effectLst/>
                          <a:latin typeface="+mn-lt"/>
                          <a:ea typeface="+mn-ea"/>
                          <a:cs typeface="+mn-cs"/>
                        </a:rPr>
                        <a:t>Main Menu &gt; Reporting Tools &gt; Query &gt; Query Viewer &gt;</a:t>
                      </a:r>
                      <a:r>
                        <a:rPr lang="en-US" sz="900" u="none" strike="noStrike" kern="1200" baseline="0" dirty="0">
                          <a:solidFill>
                            <a:schemeClr val="dk1"/>
                          </a:solidFill>
                          <a:effectLst/>
                          <a:latin typeface="+mn-lt"/>
                          <a:ea typeface="+mn-ea"/>
                          <a:cs typeface="+mn-cs"/>
                        </a:rPr>
                        <a:t> </a:t>
                      </a:r>
                      <a:r>
                        <a:rPr lang="en-US" sz="900" u="none" strike="noStrike" kern="1200" dirty="0">
                          <a:solidFill>
                            <a:schemeClr val="dk1"/>
                          </a:solidFill>
                          <a:effectLst/>
                          <a:latin typeface="+mn-lt"/>
                          <a:ea typeface="+mn-ea"/>
                          <a:cs typeface="+mn-cs"/>
                        </a:rPr>
                        <a:t>AOC_CHARGE_ID_ALLOC_BY_ACCT</a:t>
                      </a:r>
                    </a:p>
                    <a:p>
                      <a:pPr marL="0" marR="0" indent="0" algn="l" defTabSz="457200" rtl="0" eaLnBrk="1" fontAlgn="ctr" latinLnBrk="0" hangingPunct="1">
                        <a:lnSpc>
                          <a:spcPct val="100000"/>
                        </a:lnSpc>
                        <a:spcBef>
                          <a:spcPts val="0"/>
                        </a:spcBef>
                        <a:spcAft>
                          <a:spcPts val="0"/>
                        </a:spcAft>
                        <a:buClrTx/>
                        <a:buSzTx/>
                        <a:buFontTx/>
                        <a:buNone/>
                        <a:tabLst/>
                        <a:defRPr/>
                      </a:pPr>
                      <a:endParaRPr lang="en-US" sz="900" u="none" strike="noStrike" kern="1200" dirty="0">
                        <a:solidFill>
                          <a:schemeClr val="dk1"/>
                        </a:solidFill>
                        <a:effectLst/>
                        <a:latin typeface="+mn-lt"/>
                        <a:ea typeface="+mn-ea"/>
                        <a:cs typeface="+mn-cs"/>
                      </a:endParaRPr>
                    </a:p>
                    <a:p>
                      <a:pPr marL="0" algn="l" defTabSz="457200" rtl="0" eaLnBrk="1" fontAlgn="ctr" latinLnBrk="0" hangingPunct="1"/>
                      <a:endParaRPr lang="en-US" sz="900" u="none" strike="noStrike" kern="1200" dirty="0">
                        <a:solidFill>
                          <a:schemeClr val="dk1"/>
                        </a:solidFill>
                        <a:effectLst/>
                        <a:latin typeface="+mn-lt"/>
                        <a:ea typeface="+mn-ea"/>
                        <a:cs typeface="+mn-cs"/>
                      </a:endParaRPr>
                    </a:p>
                  </a:txBody>
                  <a:tcPr marL="5891" marR="5891" marT="5891" marB="0" anchor="ct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4672626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09537"/>
            <a:ext cx="5638800" cy="563562"/>
          </a:xfrm>
        </p:spPr>
        <p:txBody>
          <a:bodyPr>
            <a:normAutofit fontScale="90000"/>
          </a:bodyPr>
          <a:lstStyle/>
          <a:p>
            <a:r>
              <a:rPr lang="en-US" sz="3200" dirty="0">
                <a:solidFill>
                  <a:srgbClr val="FF0000"/>
                </a:solidFill>
              </a:rPr>
              <a:t>Trial Balance Report</a:t>
            </a:r>
            <a:endParaRPr lang="en-US" sz="3200" dirty="0"/>
          </a:p>
        </p:txBody>
      </p:sp>
      <p:sp>
        <p:nvSpPr>
          <p:cNvPr id="5" name="Content Placeholder 2"/>
          <p:cNvSpPr>
            <a:spLocks noGrp="1"/>
          </p:cNvSpPr>
          <p:nvPr>
            <p:ph idx="1"/>
          </p:nvPr>
        </p:nvSpPr>
        <p:spPr>
          <a:xfrm>
            <a:off x="1066800" y="726280"/>
            <a:ext cx="8229600" cy="457200"/>
          </a:xfrm>
        </p:spPr>
        <p:txBody>
          <a:bodyPr>
            <a:normAutofit/>
          </a:bodyPr>
          <a:lstStyle/>
          <a:p>
            <a:pPr marL="0" indent="0" algn="ctr">
              <a:buNone/>
            </a:pPr>
            <a:r>
              <a:rPr lang="en-US" sz="2000" dirty="0"/>
              <a:t>Main Menu&gt;General Ledger&gt;General Reports&gt;Trial Balance</a:t>
            </a:r>
          </a:p>
          <a:p>
            <a:pPr marL="0" indent="0" algn="ctr">
              <a:buNone/>
            </a:pPr>
            <a:endParaRPr lang="en-US" sz="2000" dirty="0"/>
          </a:p>
        </p:txBody>
      </p:sp>
      <p:pic>
        <p:nvPicPr>
          <p:cNvPr id="7" name="Picture 6"/>
          <p:cNvPicPr>
            <a:picLocks noChangeAspect="1"/>
          </p:cNvPicPr>
          <p:nvPr/>
        </p:nvPicPr>
        <p:blipFill>
          <a:blip r:embed="rId3"/>
          <a:stretch>
            <a:fillRect/>
          </a:stretch>
        </p:blipFill>
        <p:spPr>
          <a:xfrm>
            <a:off x="1295400" y="1447800"/>
            <a:ext cx="7339006" cy="4724400"/>
          </a:xfrm>
          <a:prstGeom prst="rect">
            <a:avLst/>
          </a:prstGeom>
        </p:spPr>
      </p:pic>
    </p:spTree>
    <p:extLst>
      <p:ext uri="{BB962C8B-B14F-4D97-AF65-F5344CB8AC3E}">
        <p14:creationId xmlns:p14="http://schemas.microsoft.com/office/powerpoint/2010/main" val="34408579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2819"/>
            <a:ext cx="4953000" cy="563562"/>
          </a:xfrm>
        </p:spPr>
        <p:txBody>
          <a:bodyPr>
            <a:normAutofit fontScale="90000"/>
          </a:bodyPr>
          <a:lstStyle/>
          <a:p>
            <a:r>
              <a:rPr lang="en-US" sz="3200" dirty="0">
                <a:solidFill>
                  <a:srgbClr val="FF0000"/>
                </a:solidFill>
              </a:rPr>
              <a:t>Detail Trial Balance Report</a:t>
            </a:r>
            <a:endParaRPr lang="en-US" sz="3200" dirty="0"/>
          </a:p>
        </p:txBody>
      </p:sp>
      <p:sp>
        <p:nvSpPr>
          <p:cNvPr id="5" name="Content Placeholder 2"/>
          <p:cNvSpPr>
            <a:spLocks noGrp="1"/>
          </p:cNvSpPr>
          <p:nvPr>
            <p:ph idx="1"/>
          </p:nvPr>
        </p:nvSpPr>
        <p:spPr>
          <a:xfrm>
            <a:off x="1371600" y="639762"/>
            <a:ext cx="8001000" cy="838200"/>
          </a:xfrm>
        </p:spPr>
        <p:txBody>
          <a:bodyPr>
            <a:normAutofit/>
          </a:bodyPr>
          <a:lstStyle/>
          <a:p>
            <a:pPr marL="0" indent="0">
              <a:buNone/>
            </a:pPr>
            <a:r>
              <a:rPr lang="en-US" sz="2000" dirty="0"/>
              <a:t>Main Menu&gt;General Ledger&gt;General Reports&gt;</a:t>
            </a:r>
          </a:p>
          <a:p>
            <a:pPr marL="0" indent="0">
              <a:buNone/>
            </a:pPr>
            <a:r>
              <a:rPr lang="en-US" sz="2000" dirty="0"/>
              <a:t>GL Trial Balance Detail Report</a:t>
            </a:r>
          </a:p>
        </p:txBody>
      </p:sp>
      <p:pic>
        <p:nvPicPr>
          <p:cNvPr id="3" name="Picture 2"/>
          <p:cNvPicPr>
            <a:picLocks noChangeAspect="1"/>
          </p:cNvPicPr>
          <p:nvPr/>
        </p:nvPicPr>
        <p:blipFill>
          <a:blip r:embed="rId3"/>
          <a:stretch>
            <a:fillRect/>
          </a:stretch>
        </p:blipFill>
        <p:spPr>
          <a:xfrm>
            <a:off x="1447799" y="1676401"/>
            <a:ext cx="6477001" cy="4495800"/>
          </a:xfrm>
          <a:prstGeom prst="rect">
            <a:avLst/>
          </a:prstGeom>
        </p:spPr>
      </p:pic>
    </p:spTree>
    <p:extLst>
      <p:ext uri="{BB962C8B-B14F-4D97-AF65-F5344CB8AC3E}">
        <p14:creationId xmlns:p14="http://schemas.microsoft.com/office/powerpoint/2010/main" val="3002297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1686"/>
            <a:ext cx="7162800" cy="563562"/>
          </a:xfrm>
        </p:spPr>
        <p:txBody>
          <a:bodyPr>
            <a:normAutofit fontScale="90000"/>
          </a:bodyPr>
          <a:lstStyle/>
          <a:p>
            <a:r>
              <a:rPr lang="en-US" sz="3200" dirty="0">
                <a:solidFill>
                  <a:srgbClr val="FF0000"/>
                </a:solidFill>
              </a:rPr>
              <a:t>Revenue Detail Activity Report</a:t>
            </a:r>
            <a:endParaRPr lang="en-US" sz="3200" dirty="0"/>
          </a:p>
        </p:txBody>
      </p:sp>
      <p:sp>
        <p:nvSpPr>
          <p:cNvPr id="5" name="Content Placeholder 2"/>
          <p:cNvSpPr>
            <a:spLocks noGrp="1"/>
          </p:cNvSpPr>
          <p:nvPr>
            <p:ph idx="1"/>
          </p:nvPr>
        </p:nvSpPr>
        <p:spPr>
          <a:xfrm>
            <a:off x="1143000" y="762000"/>
            <a:ext cx="8229600" cy="838200"/>
          </a:xfrm>
        </p:spPr>
        <p:txBody>
          <a:bodyPr>
            <a:normAutofit/>
          </a:bodyPr>
          <a:lstStyle/>
          <a:p>
            <a:pPr marL="0" indent="0" algn="ctr">
              <a:buNone/>
            </a:pPr>
            <a:r>
              <a:rPr lang="en-US" sz="1600" dirty="0"/>
              <a:t>Main Menu&gt;General Ledger&gt;General Reports&gt;Revenue Detail Activity Report</a:t>
            </a:r>
          </a:p>
        </p:txBody>
      </p:sp>
      <p:pic>
        <p:nvPicPr>
          <p:cNvPr id="4" name="Picture 3"/>
          <p:cNvPicPr>
            <a:picLocks noChangeAspect="1"/>
          </p:cNvPicPr>
          <p:nvPr/>
        </p:nvPicPr>
        <p:blipFill>
          <a:blip r:embed="rId3"/>
          <a:stretch>
            <a:fillRect/>
          </a:stretch>
        </p:blipFill>
        <p:spPr>
          <a:xfrm>
            <a:off x="1600200" y="1371600"/>
            <a:ext cx="6519862" cy="4495800"/>
          </a:xfrm>
          <a:prstGeom prst="rect">
            <a:avLst/>
          </a:prstGeom>
        </p:spPr>
      </p:pic>
    </p:spTree>
    <p:extLst>
      <p:ext uri="{BB962C8B-B14F-4D97-AF65-F5344CB8AC3E}">
        <p14:creationId xmlns:p14="http://schemas.microsoft.com/office/powerpoint/2010/main" val="925185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304800" y="76200"/>
            <a:ext cx="4005532" cy="639762"/>
          </a:xfrm>
          <a:ln w="28575">
            <a:noFill/>
          </a:ln>
        </p:spPr>
        <p:txBody>
          <a:bodyPr>
            <a:noAutofit/>
          </a:bodyPr>
          <a:lstStyle/>
          <a:p>
            <a:r>
              <a:rPr lang="en-US" sz="2900" dirty="0">
                <a:solidFill>
                  <a:srgbClr val="FF0000"/>
                </a:solidFill>
              </a:rPr>
              <a:t>Agenda</a:t>
            </a:r>
          </a:p>
        </p:txBody>
      </p:sp>
      <p:sp>
        <p:nvSpPr>
          <p:cNvPr id="3" name="Content Placeholder 2"/>
          <p:cNvSpPr>
            <a:spLocks noGrp="1"/>
          </p:cNvSpPr>
          <p:nvPr>
            <p:ph idx="1"/>
          </p:nvPr>
        </p:nvSpPr>
        <p:spPr>
          <a:xfrm>
            <a:off x="990600" y="715962"/>
            <a:ext cx="7500668" cy="6049962"/>
          </a:xfrm>
        </p:spPr>
        <p:txBody>
          <a:bodyPr>
            <a:noAutofit/>
          </a:bodyPr>
          <a:lstStyle/>
          <a:p>
            <a:pPr marL="457200" lvl="3" indent="0">
              <a:buNone/>
            </a:pPr>
            <a:endParaRPr lang="en-US" sz="400" dirty="0"/>
          </a:p>
          <a:p>
            <a:pPr marL="914400" lvl="3" indent="-457200">
              <a:spcBef>
                <a:spcPts val="0"/>
              </a:spcBef>
              <a:buFont typeface="Courier New" panose="02070309020205020404" pitchFamily="49" charset="0"/>
              <a:buChar char="o"/>
            </a:pPr>
            <a:r>
              <a:rPr lang="en-US" sz="1400" dirty="0"/>
              <a:t>Chatfield's &amp; SpeedCharts </a:t>
            </a:r>
          </a:p>
          <a:p>
            <a:pPr marL="914400" lvl="3" indent="-457200">
              <a:spcBef>
                <a:spcPts val="0"/>
              </a:spcBef>
              <a:buFont typeface="Courier New" panose="02070309020205020404" pitchFamily="49" charset="0"/>
              <a:buChar char="o"/>
            </a:pPr>
            <a:r>
              <a:rPr lang="en-US" sz="1400" dirty="0"/>
              <a:t>Chargecodes </a:t>
            </a:r>
          </a:p>
          <a:p>
            <a:pPr marL="914400" lvl="3" indent="-457200">
              <a:spcBef>
                <a:spcPts val="0"/>
              </a:spcBef>
              <a:buFont typeface="Courier New" panose="02070309020205020404" pitchFamily="49" charset="0"/>
              <a:buChar char="o"/>
            </a:pPr>
            <a:r>
              <a:rPr lang="en-US" sz="1400" dirty="0"/>
              <a:t>Cash Register Not Reset or Z’d Out</a:t>
            </a:r>
          </a:p>
          <a:p>
            <a:pPr marL="914400" lvl="3" indent="-457200">
              <a:spcBef>
                <a:spcPts val="0"/>
              </a:spcBef>
              <a:buFont typeface="Courier New" panose="02070309020205020404" pitchFamily="49" charset="0"/>
              <a:buChar char="o"/>
            </a:pPr>
            <a:r>
              <a:rPr lang="en-US" sz="1400" dirty="0"/>
              <a:t>Adjustments</a:t>
            </a:r>
          </a:p>
          <a:p>
            <a:pPr marL="1371600" lvl="4" indent="-457200">
              <a:spcBef>
                <a:spcPts val="0"/>
              </a:spcBef>
              <a:buFont typeface="Arial" panose="020B0604020202020204" pitchFamily="34" charset="0"/>
              <a:buChar char="•"/>
            </a:pPr>
            <a:r>
              <a:rPr lang="en-US" sz="1400" dirty="0"/>
              <a:t>Post FAR </a:t>
            </a:r>
          </a:p>
          <a:p>
            <a:pPr marL="1371600" lvl="4" indent="-457200">
              <a:spcBef>
                <a:spcPts val="0"/>
              </a:spcBef>
              <a:buFont typeface="Arial" panose="020B0604020202020204" pitchFamily="34" charset="0"/>
              <a:buChar char="•"/>
            </a:pPr>
            <a:r>
              <a:rPr lang="en-US" sz="1400" dirty="0"/>
              <a:t>P&amp;P and CCU Adjustments - Returning funds</a:t>
            </a:r>
          </a:p>
          <a:p>
            <a:pPr marL="1371600" lvl="4" indent="-457200">
              <a:spcBef>
                <a:spcPts val="0"/>
              </a:spcBef>
              <a:buFont typeface="Arial" panose="020B0604020202020204" pitchFamily="34" charset="0"/>
              <a:buChar char="•"/>
            </a:pPr>
            <a:r>
              <a:rPr lang="en-US" sz="1400" dirty="0"/>
              <a:t>COSA Fee Adjustments</a:t>
            </a:r>
          </a:p>
          <a:p>
            <a:pPr marL="1371600" lvl="4" indent="-457200">
              <a:spcBef>
                <a:spcPts val="0"/>
              </a:spcBef>
              <a:buFont typeface="Arial" panose="020B0604020202020204" pitchFamily="34" charset="0"/>
              <a:buChar char="•"/>
            </a:pPr>
            <a:r>
              <a:rPr lang="en-US" sz="1400" dirty="0"/>
              <a:t>District Court Only - Adjusting Funds Received </a:t>
            </a:r>
          </a:p>
          <a:p>
            <a:pPr marL="914400" lvl="3" indent="-457200">
              <a:spcBef>
                <a:spcPts val="0"/>
              </a:spcBef>
              <a:buFont typeface="Courier New" panose="02070309020205020404" pitchFamily="49" charset="0"/>
              <a:buChar char="o"/>
            </a:pPr>
            <a:r>
              <a:rPr lang="en-US" sz="1400" dirty="0"/>
              <a:t>Revenue Refunds</a:t>
            </a:r>
          </a:p>
          <a:p>
            <a:pPr marL="1371600" lvl="4" indent="-457200">
              <a:spcBef>
                <a:spcPts val="0"/>
              </a:spcBef>
              <a:buFont typeface="Arial" panose="020B0604020202020204" pitchFamily="34" charset="0"/>
              <a:buChar char="•"/>
            </a:pPr>
            <a:r>
              <a:rPr lang="en-US" sz="1400" dirty="0"/>
              <a:t>Review Vendors</a:t>
            </a:r>
          </a:p>
          <a:p>
            <a:pPr marL="1371600" lvl="4" indent="-457200">
              <a:spcBef>
                <a:spcPts val="0"/>
              </a:spcBef>
              <a:buFont typeface="Arial" panose="020B0604020202020204" pitchFamily="34" charset="0"/>
              <a:buChar char="•"/>
            </a:pPr>
            <a:r>
              <a:rPr lang="en-US" sz="1400" dirty="0"/>
              <a:t>Voucher &amp; Bill Entry</a:t>
            </a:r>
          </a:p>
          <a:p>
            <a:pPr marL="914400" lvl="3" indent="-457200">
              <a:spcBef>
                <a:spcPts val="0"/>
              </a:spcBef>
              <a:buFont typeface="Courier New" panose="02070309020205020404" pitchFamily="49" charset="0"/>
              <a:buChar char="o"/>
            </a:pPr>
            <a:r>
              <a:rPr lang="en-US" sz="1400" dirty="0"/>
              <a:t>Revenue Reports</a:t>
            </a:r>
          </a:p>
          <a:p>
            <a:pPr marL="1371600" lvl="4" indent="-457200">
              <a:spcBef>
                <a:spcPts val="0"/>
              </a:spcBef>
              <a:buFont typeface="Arial" panose="020B0604020202020204" pitchFamily="34" charset="0"/>
              <a:buChar char="•"/>
            </a:pPr>
            <a:r>
              <a:rPr lang="en-US" sz="1400" dirty="0"/>
              <a:t>Important Reports &amp; Queries </a:t>
            </a:r>
          </a:p>
          <a:p>
            <a:pPr marL="1371600" lvl="4" indent="-457200">
              <a:spcBef>
                <a:spcPts val="0"/>
              </a:spcBef>
              <a:buFont typeface="Arial" panose="020B0604020202020204" pitchFamily="34" charset="0"/>
              <a:buChar char="•"/>
            </a:pPr>
            <a:r>
              <a:rPr lang="en-US" sz="1400" dirty="0"/>
              <a:t>Trial Balance</a:t>
            </a:r>
          </a:p>
          <a:p>
            <a:pPr marL="1371600" lvl="4" indent="-457200">
              <a:spcBef>
                <a:spcPts val="0"/>
              </a:spcBef>
              <a:buFont typeface="Arial" panose="020B0604020202020204" pitchFamily="34" charset="0"/>
              <a:buChar char="•"/>
            </a:pPr>
            <a:r>
              <a:rPr lang="en-US" sz="1400" dirty="0"/>
              <a:t>Detail Trial Balance</a:t>
            </a:r>
          </a:p>
          <a:p>
            <a:pPr marL="1371600" lvl="4" indent="-457200">
              <a:spcBef>
                <a:spcPts val="0"/>
              </a:spcBef>
              <a:buFont typeface="Arial" panose="020B0604020202020204" pitchFamily="34" charset="0"/>
              <a:buChar char="•"/>
            </a:pPr>
            <a:r>
              <a:rPr lang="en-US" sz="1400" dirty="0"/>
              <a:t>Revenue Detail Activity Report</a:t>
            </a:r>
          </a:p>
          <a:p>
            <a:pPr marL="914400" lvl="3" indent="-457200">
              <a:spcBef>
                <a:spcPts val="0"/>
              </a:spcBef>
              <a:buFont typeface="Courier New" panose="02070309020205020404" pitchFamily="49" charset="0"/>
              <a:buChar char="o"/>
            </a:pPr>
            <a:r>
              <a:rPr lang="en-US" sz="1400" dirty="0"/>
              <a:t>Reconciling Clearing Accounts</a:t>
            </a:r>
          </a:p>
          <a:p>
            <a:pPr marL="1371600" lvl="4" indent="-457200">
              <a:spcBef>
                <a:spcPts val="0"/>
              </a:spcBef>
              <a:buFont typeface="Arial" panose="020B0604020202020204" pitchFamily="34" charset="0"/>
              <a:buChar char="•"/>
            </a:pPr>
            <a:r>
              <a:rPr lang="en-US" sz="1400" dirty="0"/>
              <a:t>Ledger Activity </a:t>
            </a:r>
          </a:p>
          <a:p>
            <a:pPr marL="914400" lvl="3" indent="-457200">
              <a:spcBef>
                <a:spcPts val="0"/>
              </a:spcBef>
              <a:buFont typeface="Courier New" panose="02070309020205020404" pitchFamily="49" charset="0"/>
              <a:buChar char="o"/>
            </a:pPr>
            <a:r>
              <a:rPr lang="en-US" sz="1400" dirty="0"/>
              <a:t>Voucher Activity Inquiry</a:t>
            </a:r>
          </a:p>
          <a:p>
            <a:pPr marL="914400" lvl="3" indent="-457200">
              <a:spcBef>
                <a:spcPts val="0"/>
              </a:spcBef>
              <a:buFont typeface="Courier New" panose="02070309020205020404" pitchFamily="49" charset="0"/>
              <a:buChar char="o"/>
            </a:pPr>
            <a:r>
              <a:rPr lang="en-US" sz="1400" dirty="0"/>
              <a:t>End of Month Overview</a:t>
            </a:r>
          </a:p>
          <a:p>
            <a:pPr marL="1371600" lvl="4" indent="-457200">
              <a:spcBef>
                <a:spcPts val="0"/>
              </a:spcBef>
              <a:buFont typeface="Arial" panose="020B0604020202020204" pitchFamily="34" charset="0"/>
              <a:buChar char="•"/>
            </a:pPr>
            <a:r>
              <a:rPr lang="en-US" sz="1400" dirty="0"/>
              <a:t>EOM Local Revenue Disbursement Flowchart</a:t>
            </a:r>
          </a:p>
          <a:p>
            <a:pPr marL="1371600" lvl="4" indent="-457200">
              <a:spcBef>
                <a:spcPts val="0"/>
              </a:spcBef>
              <a:buFont typeface="Arial" panose="020B0604020202020204" pitchFamily="34" charset="0"/>
              <a:buChar char="•"/>
            </a:pPr>
            <a:r>
              <a:rPr lang="en-US" sz="1400" dirty="0"/>
              <a:t>Processing Checklist</a:t>
            </a:r>
          </a:p>
          <a:p>
            <a:pPr marL="1371600" lvl="4" indent="-457200">
              <a:spcBef>
                <a:spcPts val="0"/>
              </a:spcBef>
              <a:buFont typeface="Arial" panose="020B0604020202020204" pitchFamily="34" charset="0"/>
              <a:buChar char="•"/>
            </a:pPr>
            <a:r>
              <a:rPr lang="en-US" sz="1400" dirty="0"/>
              <a:t>EOM Local Revenue Disbursement Tips</a:t>
            </a:r>
          </a:p>
          <a:p>
            <a:pPr marL="1371600" lvl="4" indent="-457200">
              <a:spcBef>
                <a:spcPts val="0"/>
              </a:spcBef>
              <a:buFont typeface="Arial" panose="020B0604020202020204" pitchFamily="34" charset="0"/>
              <a:buChar char="•"/>
            </a:pPr>
            <a:r>
              <a:rPr lang="en-US" sz="1400" dirty="0"/>
              <a:t>Closing Periods</a:t>
            </a:r>
          </a:p>
          <a:p>
            <a:pPr marL="1371600" lvl="4" indent="-457200">
              <a:spcBef>
                <a:spcPts val="0"/>
              </a:spcBef>
              <a:buFont typeface="Arial" panose="020B0604020202020204" pitchFamily="34" charset="0"/>
              <a:buChar char="•"/>
            </a:pPr>
            <a:r>
              <a:rPr lang="en-US" sz="1400" dirty="0"/>
              <a:t>Process EOM </a:t>
            </a:r>
          </a:p>
          <a:p>
            <a:pPr marL="914400" lvl="3" indent="-457200">
              <a:spcBef>
                <a:spcPts val="0"/>
              </a:spcBef>
              <a:buFont typeface="Courier New" panose="02070309020205020404" pitchFamily="49" charset="0"/>
              <a:buChar char="o"/>
            </a:pPr>
            <a:r>
              <a:rPr lang="en-US" sz="1400" dirty="0"/>
              <a:t>How to Schedule a Query </a:t>
            </a:r>
          </a:p>
          <a:p>
            <a:pPr marL="914400" lvl="3" indent="-457200">
              <a:spcBef>
                <a:spcPts val="0"/>
              </a:spcBef>
              <a:buFont typeface="Courier New" panose="02070309020205020404" pitchFamily="49" charset="0"/>
              <a:buChar char="o"/>
            </a:pPr>
            <a:r>
              <a:rPr lang="en-US" sz="1400" dirty="0"/>
              <a:t>Open Forum &amp; Questions</a:t>
            </a:r>
          </a:p>
          <a:p>
            <a:pPr marL="914400" lvl="3" indent="-457200">
              <a:spcBef>
                <a:spcPts val="0"/>
              </a:spcBef>
              <a:buFont typeface="Courier New" panose="02070309020205020404" pitchFamily="49" charset="0"/>
              <a:buChar char="o"/>
            </a:pPr>
            <a:endParaRPr lang="en-US" sz="1400" dirty="0"/>
          </a:p>
          <a:p>
            <a:pPr marL="914400" lvl="3" indent="-457200">
              <a:spcBef>
                <a:spcPts val="0"/>
              </a:spcBef>
              <a:buFont typeface="Courier New" panose="02070309020205020404" pitchFamily="49" charset="0"/>
              <a:buChar char="o"/>
            </a:pPr>
            <a:endParaRPr lang="en-US" sz="1400" dirty="0"/>
          </a:p>
          <a:p>
            <a:pPr marL="457200" lvl="3" indent="0">
              <a:spcBef>
                <a:spcPts val="0"/>
              </a:spcBef>
              <a:buNone/>
            </a:pPr>
            <a:endParaRPr lang="en-US" sz="1100" dirty="0"/>
          </a:p>
          <a:p>
            <a:pPr marL="457200" lvl="3" indent="0">
              <a:spcBef>
                <a:spcPts val="0"/>
              </a:spcBef>
              <a:buNone/>
            </a:pPr>
            <a:endParaRPr lang="en-US" sz="1100" dirty="0"/>
          </a:p>
          <a:p>
            <a:pPr lvl="1">
              <a:spcBef>
                <a:spcPts val="0"/>
              </a:spcBef>
            </a:pPr>
            <a:endParaRPr lang="en-US" sz="700" dirty="0"/>
          </a:p>
          <a:p>
            <a:pPr lvl="1">
              <a:spcBef>
                <a:spcPts val="0"/>
              </a:spcBef>
            </a:pPr>
            <a:endParaRPr lang="en-US" sz="700" dirty="0"/>
          </a:p>
        </p:txBody>
      </p:sp>
    </p:spTree>
    <p:extLst>
      <p:ext uri="{BB962C8B-B14F-4D97-AF65-F5344CB8AC3E}">
        <p14:creationId xmlns:p14="http://schemas.microsoft.com/office/powerpoint/2010/main" val="32214437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1016" y="33130"/>
            <a:ext cx="7467600" cy="685800"/>
          </a:xfrm>
        </p:spPr>
        <p:txBody>
          <a:bodyPr>
            <a:noAutofit/>
          </a:bodyPr>
          <a:lstStyle/>
          <a:p>
            <a:r>
              <a:rPr lang="en-US" sz="2900" dirty="0">
                <a:solidFill>
                  <a:srgbClr val="FF0000"/>
                </a:solidFill>
              </a:rPr>
              <a:t>Reconciling Clearing Accounts</a:t>
            </a:r>
          </a:p>
        </p:txBody>
      </p:sp>
      <p:sp>
        <p:nvSpPr>
          <p:cNvPr id="4" name="Content Placeholder 3"/>
          <p:cNvSpPr>
            <a:spLocks noGrp="1"/>
          </p:cNvSpPr>
          <p:nvPr>
            <p:ph idx="1"/>
          </p:nvPr>
        </p:nvSpPr>
        <p:spPr>
          <a:xfrm>
            <a:off x="838200" y="1143000"/>
            <a:ext cx="8229600" cy="4953000"/>
          </a:xfrm>
        </p:spPr>
        <p:txBody>
          <a:bodyPr>
            <a:noAutofit/>
          </a:bodyPr>
          <a:lstStyle/>
          <a:p>
            <a:pPr marL="114300" lvl="1" indent="0" algn="ctr">
              <a:buClr>
                <a:schemeClr val="accent1"/>
              </a:buClr>
              <a:buNone/>
            </a:pPr>
            <a:endParaRPr lang="en-US" sz="1200" dirty="0"/>
          </a:p>
          <a:p>
            <a:pPr marL="0" indent="0">
              <a:buNone/>
            </a:pPr>
            <a:r>
              <a:rPr lang="en-US" dirty="0"/>
              <a:t>All clearing accounts should be reconciled monthly. This includes CCU, P&amp;P, Chargeback and Judgment Liens. If there are any remaining balances, they should be easily identified and accounted for. At the end of the fiscal year, all clearing accounts must net to zero. Accruals at year-end may be necessary for account balances, but only with proper supporting documentation. </a:t>
            </a:r>
          </a:p>
          <a:p>
            <a:pPr marL="0" indent="0">
              <a:buNone/>
            </a:pPr>
            <a:r>
              <a:rPr lang="en-US" b="1" i="1" dirty="0"/>
              <a:t>So what report should you use? </a:t>
            </a:r>
          </a:p>
          <a:p>
            <a:pPr marL="0" indent="0">
              <a:buNone/>
            </a:pPr>
            <a:r>
              <a:rPr lang="en-US" dirty="0"/>
              <a:t>We recommend using the Ledger Activity Report. This report will show you both receipt and allocation accounts.     </a:t>
            </a:r>
          </a:p>
          <a:p>
            <a:pPr marL="0" indent="0">
              <a:buNone/>
            </a:pPr>
            <a:r>
              <a:rPr lang="en-US" b="1" i="1" dirty="0"/>
              <a:t>Helpful hints:  </a:t>
            </a:r>
            <a:r>
              <a:rPr lang="en-US" i="1" dirty="0"/>
              <a:t>When reconciling judgment liens, if the journal ID begins with ‘000’ the entry was posted by DBF. If you open the journal and click on the attachment, the supporting documentation can be viewed. </a:t>
            </a:r>
            <a:endParaRPr lang="en-US" dirty="0"/>
          </a:p>
          <a:p>
            <a:endParaRPr lang="en-US" b="1" i="1" dirty="0">
              <a:solidFill>
                <a:schemeClr val="accent6">
                  <a:lumMod val="50000"/>
                </a:schemeClr>
              </a:solidFill>
            </a:endParaRPr>
          </a:p>
        </p:txBody>
      </p:sp>
      <p:sp>
        <p:nvSpPr>
          <p:cNvPr id="5" name="Content Placeholder 2"/>
          <p:cNvSpPr txBox="1">
            <a:spLocks/>
          </p:cNvSpPr>
          <p:nvPr/>
        </p:nvSpPr>
        <p:spPr>
          <a:xfrm>
            <a:off x="1295400" y="1600200"/>
            <a:ext cx="7665256" cy="4038600"/>
          </a:xfrm>
          <a:prstGeom prst="rect">
            <a:avLst/>
          </a:prstGeom>
        </p:spPr>
        <p:txBody>
          <a:bodyPr vert="horz" lIns="91440" tIns="45720" rIns="91440" bIns="45720" rtlCol="0" anchor="t">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pPr marL="402336" lvl="1" indent="0">
              <a:buNone/>
            </a:pPr>
            <a:r>
              <a:rPr lang="en-US" dirty="0"/>
              <a:t> </a:t>
            </a:r>
          </a:p>
          <a:p>
            <a:endParaRPr lang="en-US" dirty="0"/>
          </a:p>
        </p:txBody>
      </p:sp>
    </p:spTree>
    <p:extLst>
      <p:ext uri="{BB962C8B-B14F-4D97-AF65-F5344CB8AC3E}">
        <p14:creationId xmlns:p14="http://schemas.microsoft.com/office/powerpoint/2010/main" val="21680774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10311"/>
            <a:ext cx="7467600" cy="702816"/>
          </a:xfrm>
        </p:spPr>
        <p:txBody>
          <a:bodyPr>
            <a:noAutofit/>
          </a:bodyPr>
          <a:lstStyle/>
          <a:p>
            <a:pPr>
              <a:lnSpc>
                <a:spcPct val="150000"/>
              </a:lnSpc>
              <a:spcBef>
                <a:spcPts val="1200"/>
              </a:spcBef>
            </a:pPr>
            <a:r>
              <a:rPr lang="en-US" altLang="en-US" sz="2900" dirty="0">
                <a:solidFill>
                  <a:srgbClr val="FF0000"/>
                </a:solidFill>
              </a:rPr>
              <a:t>Reconciling Clearing Accounts</a:t>
            </a:r>
            <a:br>
              <a:rPr lang="en-US" altLang="en-US" sz="2900" dirty="0">
                <a:solidFill>
                  <a:srgbClr val="FF0000"/>
                </a:solidFill>
              </a:rPr>
            </a:br>
            <a:r>
              <a:rPr lang="en-US" altLang="en-US" sz="2900" dirty="0">
                <a:solidFill>
                  <a:srgbClr val="FF0000"/>
                </a:solidFill>
              </a:rPr>
              <a:t>General Ledger Activity Set up </a:t>
            </a:r>
            <a:endParaRPr lang="en-US" sz="2900" dirty="0">
              <a:solidFill>
                <a:srgbClr val="FF0000"/>
              </a:solidFill>
            </a:endParaRPr>
          </a:p>
        </p:txBody>
      </p:sp>
      <p:sp>
        <p:nvSpPr>
          <p:cNvPr id="4" name="Content Placeholder 3"/>
          <p:cNvSpPr>
            <a:spLocks noGrp="1"/>
          </p:cNvSpPr>
          <p:nvPr>
            <p:ph idx="1"/>
          </p:nvPr>
        </p:nvSpPr>
        <p:spPr>
          <a:xfrm>
            <a:off x="304800" y="1600200"/>
            <a:ext cx="8531788" cy="5791200"/>
          </a:xfrm>
        </p:spPr>
        <p:txBody>
          <a:bodyPr>
            <a:noAutofit/>
          </a:bodyPr>
          <a:lstStyle/>
          <a:p>
            <a:pPr marL="114300" lvl="1" indent="0" algn="ctr">
              <a:buClr>
                <a:schemeClr val="accent1"/>
              </a:buClr>
              <a:buNone/>
            </a:pPr>
            <a:endParaRPr lang="en-US" sz="1200" dirty="0"/>
          </a:p>
          <a:p>
            <a:endParaRPr lang="en-US" b="1" i="1" dirty="0">
              <a:solidFill>
                <a:schemeClr val="accent6">
                  <a:lumMod val="50000"/>
                </a:schemeClr>
              </a:solidFill>
            </a:endParaRPr>
          </a:p>
        </p:txBody>
      </p:sp>
      <p:sp>
        <p:nvSpPr>
          <p:cNvPr id="5" name="Content Placeholder 2"/>
          <p:cNvSpPr txBox="1">
            <a:spLocks/>
          </p:cNvSpPr>
          <p:nvPr/>
        </p:nvSpPr>
        <p:spPr>
          <a:xfrm>
            <a:off x="228600" y="2438400"/>
            <a:ext cx="8716510" cy="4038600"/>
          </a:xfrm>
          <a:prstGeom prst="rect">
            <a:avLst/>
          </a:prstGeom>
        </p:spPr>
        <p:txBody>
          <a:bodyPr vert="horz" lIns="91440" tIns="45720" rIns="91440" bIns="45720" rtlCol="0" anchor="t">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pPr marL="0" indent="0">
              <a:buNone/>
            </a:pPr>
            <a:endParaRPr lang="en-US" dirty="0"/>
          </a:p>
          <a:p>
            <a:endParaRPr lang="en-US" dirty="0"/>
          </a:p>
        </p:txBody>
      </p:sp>
      <p:sp>
        <p:nvSpPr>
          <p:cNvPr id="6" name="Content Placeholder 2"/>
          <p:cNvSpPr txBox="1">
            <a:spLocks/>
          </p:cNvSpPr>
          <p:nvPr/>
        </p:nvSpPr>
        <p:spPr>
          <a:xfrm>
            <a:off x="1219200" y="1905000"/>
            <a:ext cx="7482455" cy="4038600"/>
          </a:xfrm>
          <a:prstGeom prst="rect">
            <a:avLst/>
          </a:prstGeom>
        </p:spPr>
        <p:txBody>
          <a:bodyPr vert="horz" lIns="91440" tIns="45720" rIns="91440" bIns="45720" rtlCol="0" anchor="t">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pPr marL="0" indent="0">
              <a:buNone/>
            </a:pPr>
            <a:r>
              <a:rPr lang="en-US" dirty="0"/>
              <a:t>How to run the General Ledger Activity Report? </a:t>
            </a:r>
          </a:p>
          <a:p>
            <a:pPr marL="402336" lvl="1" indent="0">
              <a:buNone/>
            </a:pPr>
            <a:r>
              <a:rPr lang="en-US" dirty="0"/>
              <a:t>Navigation:  </a:t>
            </a:r>
            <a:r>
              <a:rPr lang="en-US" b="1" dirty="0"/>
              <a:t>Main Menu &gt; General Ledger &gt; General Report &gt; Ledger Activity </a:t>
            </a:r>
          </a:p>
          <a:p>
            <a:pPr marL="402336" lvl="1" indent="0">
              <a:buNone/>
            </a:pPr>
            <a:r>
              <a:rPr lang="en-US" b="1" i="1" dirty="0"/>
              <a:t>Enter the criteria below: </a:t>
            </a:r>
          </a:p>
          <a:p>
            <a:pPr lvl="1">
              <a:buFont typeface="Century Gothic" panose="020B0502020202020204" pitchFamily="34" charset="0"/>
              <a:buChar char="►"/>
            </a:pPr>
            <a:r>
              <a:rPr lang="en-US" dirty="0"/>
              <a:t>General Ledger Run Control ID, create a new one. </a:t>
            </a:r>
          </a:p>
          <a:p>
            <a:pPr marL="731520" lvl="2" indent="0">
              <a:buNone/>
            </a:pPr>
            <a:r>
              <a:rPr lang="en-US" dirty="0"/>
              <a:t>Name examples:  LAP&amp;P or  LACCU </a:t>
            </a:r>
          </a:p>
          <a:p>
            <a:pPr lvl="1">
              <a:buFont typeface="Century Gothic" panose="020B0502020202020204" pitchFamily="34" charset="0"/>
              <a:buChar char="►"/>
            </a:pPr>
            <a:r>
              <a:rPr lang="en-US" dirty="0"/>
              <a:t>Select a Leger  - Actuals </a:t>
            </a:r>
          </a:p>
          <a:p>
            <a:pPr lvl="1">
              <a:buFont typeface="Century Gothic" panose="020B0502020202020204" pitchFamily="34" charset="0"/>
              <a:buChar char="►"/>
            </a:pPr>
            <a:r>
              <a:rPr lang="en-US" dirty="0"/>
              <a:t>Enter Fiscal Year - 2019</a:t>
            </a:r>
          </a:p>
          <a:p>
            <a:pPr lvl="1">
              <a:buFont typeface="Century Gothic" panose="020B0502020202020204" pitchFamily="34" charset="0"/>
              <a:buChar char="►"/>
            </a:pPr>
            <a:r>
              <a:rPr lang="en-US" dirty="0"/>
              <a:t>Enter a Period From: 1 To: 12 </a:t>
            </a:r>
          </a:p>
          <a:p>
            <a:pPr lvl="1">
              <a:buFont typeface="Century Gothic" panose="020B0502020202020204" pitchFamily="34" charset="0"/>
              <a:buChar char="►"/>
            </a:pPr>
            <a:r>
              <a:rPr lang="en-US" dirty="0"/>
              <a:t>Select the checkbox - Show Journal Detail </a:t>
            </a:r>
          </a:p>
          <a:p>
            <a:pPr lvl="1">
              <a:buFont typeface="Century Gothic" panose="020B0502020202020204" pitchFamily="34" charset="0"/>
              <a:buChar char="►"/>
            </a:pPr>
            <a:r>
              <a:rPr lang="en-US" dirty="0"/>
              <a:t>Click the Refresh button to show Chartfield Selection Screen  </a:t>
            </a:r>
          </a:p>
          <a:p>
            <a:endParaRPr lang="en-US" dirty="0"/>
          </a:p>
        </p:txBody>
      </p:sp>
    </p:spTree>
    <p:extLst>
      <p:ext uri="{BB962C8B-B14F-4D97-AF65-F5344CB8AC3E}">
        <p14:creationId xmlns:p14="http://schemas.microsoft.com/office/powerpoint/2010/main" val="26644826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04800" y="1600200"/>
            <a:ext cx="8531788" cy="5791200"/>
          </a:xfrm>
        </p:spPr>
        <p:txBody>
          <a:bodyPr>
            <a:noAutofit/>
          </a:bodyPr>
          <a:lstStyle/>
          <a:p>
            <a:pPr marL="114300" lvl="1" indent="0" algn="ctr">
              <a:buClr>
                <a:schemeClr val="accent1"/>
              </a:buClr>
              <a:buNone/>
            </a:pPr>
            <a:endParaRPr lang="en-US" sz="1200" dirty="0"/>
          </a:p>
          <a:p>
            <a:endParaRPr lang="en-US" b="1" i="1" dirty="0">
              <a:solidFill>
                <a:schemeClr val="accent6">
                  <a:lumMod val="50000"/>
                </a:schemeClr>
              </a:solidFill>
            </a:endParaRPr>
          </a:p>
        </p:txBody>
      </p:sp>
      <p:sp>
        <p:nvSpPr>
          <p:cNvPr id="5" name="Content Placeholder 2"/>
          <p:cNvSpPr txBox="1">
            <a:spLocks/>
          </p:cNvSpPr>
          <p:nvPr/>
        </p:nvSpPr>
        <p:spPr>
          <a:xfrm>
            <a:off x="228600" y="2438400"/>
            <a:ext cx="8716510" cy="4038600"/>
          </a:xfrm>
          <a:prstGeom prst="rect">
            <a:avLst/>
          </a:prstGeom>
        </p:spPr>
        <p:txBody>
          <a:bodyPr vert="horz" lIns="91440" tIns="45720" rIns="91440" bIns="45720" rtlCol="0" anchor="t">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pPr marL="0" indent="0">
              <a:buNone/>
            </a:pPr>
            <a:endParaRPr lang="en-US" dirty="0"/>
          </a:p>
          <a:p>
            <a:endParaRPr lang="en-US" dirty="0"/>
          </a:p>
        </p:txBody>
      </p:sp>
      <p:sp>
        <p:nvSpPr>
          <p:cNvPr id="6" name="Content Placeholder 2"/>
          <p:cNvSpPr txBox="1">
            <a:spLocks/>
          </p:cNvSpPr>
          <p:nvPr/>
        </p:nvSpPr>
        <p:spPr>
          <a:xfrm>
            <a:off x="762000" y="1676400"/>
            <a:ext cx="8382000" cy="4343400"/>
          </a:xfrm>
          <a:prstGeom prst="rect">
            <a:avLst/>
          </a:prstGeom>
        </p:spPr>
        <p:txBody>
          <a:bodyPr vert="horz" lIns="91440" tIns="45720" rIns="91440" bIns="45720" rtlCol="0" anchor="t">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pPr lvl="1">
              <a:buFont typeface="Century Gothic" panose="020B0502020202020204" pitchFamily="34" charset="0"/>
              <a:buChar char="►"/>
            </a:pPr>
            <a:r>
              <a:rPr lang="en-US" dirty="0"/>
              <a:t>Sequence – The order in which the information will appear on the report.  	Batch Agency, PCA, Account and Fiscal Year </a:t>
            </a:r>
          </a:p>
          <a:p>
            <a:pPr lvl="1">
              <a:buFont typeface="Century Gothic" panose="020B0502020202020204" pitchFamily="34" charset="0"/>
              <a:buChar char="►"/>
            </a:pPr>
            <a:r>
              <a:rPr lang="en-US" dirty="0"/>
              <a:t>Click the select box that corresponds to the chartfield to display on the report.  For Batch Agency, PCA and Account, check the following boxes: Include CF, Summarize, and Detail. For Appropriation Year, check only the include CF box.   </a:t>
            </a:r>
          </a:p>
          <a:p>
            <a:pPr lvl="1">
              <a:buFont typeface="Century Gothic" panose="020B0502020202020204" pitchFamily="34" charset="0"/>
              <a:buChar char="►"/>
            </a:pPr>
            <a:r>
              <a:rPr lang="en-US" dirty="0"/>
              <a:t>Value:   (replacing XX with JUD Number/Batch Agency) </a:t>
            </a:r>
          </a:p>
          <a:p>
            <a:pPr lvl="2">
              <a:buFont typeface="Century Gothic" panose="020B0502020202020204" pitchFamily="34" charset="0"/>
              <a:buChar char="►"/>
            </a:pPr>
            <a:r>
              <a:rPr lang="en-US" dirty="0"/>
              <a:t>Batch Agency    CXX    </a:t>
            </a:r>
          </a:p>
          <a:p>
            <a:pPr lvl="2">
              <a:buFont typeface="Century Gothic" panose="020B0502020202020204" pitchFamily="34" charset="0"/>
              <a:buChar char="►"/>
            </a:pPr>
            <a:r>
              <a:rPr lang="en-US" dirty="0"/>
              <a:t>Central Collections (CCU)			PCA XX010	Account  5467  to 5468</a:t>
            </a:r>
          </a:p>
          <a:p>
            <a:pPr lvl="2">
              <a:buFont typeface="Century Gothic" panose="020B0502020202020204" pitchFamily="34" charset="0"/>
              <a:buChar char="►"/>
            </a:pPr>
            <a:r>
              <a:rPr lang="en-US" dirty="0"/>
              <a:t>Parole and Probation (P&amp;P)		PCA XX240	Account  9651  to  9653</a:t>
            </a:r>
          </a:p>
          <a:p>
            <a:pPr lvl="2">
              <a:buFont typeface="Century Gothic" panose="020B0502020202020204" pitchFamily="34" charset="0"/>
              <a:buChar char="►"/>
            </a:pPr>
            <a:r>
              <a:rPr lang="en-US" dirty="0"/>
              <a:t>Chargeback Clearing			PCA XX990	Account  9651 to  9652</a:t>
            </a:r>
          </a:p>
          <a:p>
            <a:pPr lvl="2">
              <a:buFont typeface="Century Gothic" panose="020B0502020202020204" pitchFamily="34" charset="0"/>
              <a:buChar char="►"/>
            </a:pPr>
            <a:r>
              <a:rPr lang="en-US" dirty="0"/>
              <a:t>Judgment Lien					PCA XX290 	Account  9654 to  9654</a:t>
            </a:r>
          </a:p>
          <a:p>
            <a:pPr lvl="2">
              <a:buFont typeface="Century Gothic" panose="020B0502020202020204" pitchFamily="34" charset="0"/>
              <a:buChar char="►"/>
            </a:pPr>
            <a:r>
              <a:rPr lang="en-US" dirty="0"/>
              <a:t>Fiscal Year  </a:t>
            </a:r>
          </a:p>
          <a:p>
            <a:pPr lvl="2">
              <a:buFont typeface="Century Gothic" panose="020B0502020202020204" pitchFamily="34" charset="0"/>
              <a:buChar char="►"/>
            </a:pPr>
            <a:r>
              <a:rPr lang="en-US" dirty="0"/>
              <a:t>Click Save </a:t>
            </a:r>
          </a:p>
          <a:p>
            <a:pPr lvl="2">
              <a:buFont typeface="+mj-lt"/>
              <a:buAutoNum type="arabicPeriod"/>
            </a:pPr>
            <a:endParaRPr lang="en-US" dirty="0">
              <a:latin typeface="Bodoni MT Condensed" panose="02070606080606020203" pitchFamily="18" charset="0"/>
            </a:endParaRPr>
          </a:p>
          <a:p>
            <a:endParaRPr lang="en-US" dirty="0"/>
          </a:p>
        </p:txBody>
      </p:sp>
      <p:sp>
        <p:nvSpPr>
          <p:cNvPr id="9" name="Title 1"/>
          <p:cNvSpPr>
            <a:spLocks noGrp="1"/>
          </p:cNvSpPr>
          <p:nvPr>
            <p:ph type="title"/>
          </p:nvPr>
        </p:nvSpPr>
        <p:spPr>
          <a:xfrm>
            <a:off x="1219200" y="135384"/>
            <a:ext cx="7725910" cy="702816"/>
          </a:xfrm>
        </p:spPr>
        <p:txBody>
          <a:bodyPr>
            <a:noAutofit/>
          </a:bodyPr>
          <a:lstStyle/>
          <a:p>
            <a:pPr>
              <a:lnSpc>
                <a:spcPct val="150000"/>
              </a:lnSpc>
              <a:spcBef>
                <a:spcPts val="1200"/>
              </a:spcBef>
            </a:pPr>
            <a:r>
              <a:rPr lang="en-US" altLang="en-US" sz="2900" dirty="0">
                <a:solidFill>
                  <a:srgbClr val="FF0000"/>
                </a:solidFill>
              </a:rPr>
              <a:t>Reconciling Clearing Accounts</a:t>
            </a:r>
            <a:br>
              <a:rPr lang="en-US" altLang="en-US" sz="2900" dirty="0">
                <a:solidFill>
                  <a:srgbClr val="FF0000"/>
                </a:solidFill>
              </a:rPr>
            </a:br>
            <a:r>
              <a:rPr lang="en-US" altLang="en-US" sz="2900" dirty="0">
                <a:solidFill>
                  <a:srgbClr val="FF0000"/>
                </a:solidFill>
              </a:rPr>
              <a:t>General Ledger Activity Set up Continued </a:t>
            </a:r>
            <a:endParaRPr lang="en-US" sz="2900" dirty="0">
              <a:solidFill>
                <a:srgbClr val="FF0000"/>
              </a:solidFill>
            </a:endParaRPr>
          </a:p>
        </p:txBody>
      </p:sp>
    </p:spTree>
    <p:extLst>
      <p:ext uri="{BB962C8B-B14F-4D97-AF65-F5344CB8AC3E}">
        <p14:creationId xmlns:p14="http://schemas.microsoft.com/office/powerpoint/2010/main" val="13466522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7678616" y="295730"/>
            <a:ext cx="791308" cy="767687"/>
          </a:xfrm>
          <a:prstGeom prst="rect">
            <a:avLst/>
          </a:prstGeom>
        </p:spPr>
        <p:txBody>
          <a:bodyPr/>
          <a:lstStyle/>
          <a:p>
            <a:fld id="{BC94B573-C9A4-4BCD-AE6A-8A3437B01920}" type="slidenum">
              <a:rPr lang="en-US" smtClean="0"/>
              <a:t>23</a:t>
            </a:fld>
            <a:endParaRPr lang="en-US" dirty="0"/>
          </a:p>
        </p:txBody>
      </p:sp>
      <p:sp>
        <p:nvSpPr>
          <p:cNvPr id="7" name="Title 1"/>
          <p:cNvSpPr>
            <a:spLocks noGrp="1"/>
          </p:cNvSpPr>
          <p:nvPr>
            <p:ph type="title"/>
          </p:nvPr>
        </p:nvSpPr>
        <p:spPr>
          <a:xfrm>
            <a:off x="228600" y="61686"/>
            <a:ext cx="4343400" cy="563562"/>
          </a:xfrm>
        </p:spPr>
        <p:txBody>
          <a:bodyPr>
            <a:normAutofit fontScale="90000"/>
          </a:bodyPr>
          <a:lstStyle/>
          <a:p>
            <a:r>
              <a:rPr lang="en-US" sz="3200" dirty="0">
                <a:solidFill>
                  <a:srgbClr val="FF0000"/>
                </a:solidFill>
              </a:rPr>
              <a:t>Ledger Activity Report</a:t>
            </a:r>
            <a:endParaRPr lang="en-US" sz="3200" dirty="0"/>
          </a:p>
        </p:txBody>
      </p:sp>
      <p:sp>
        <p:nvSpPr>
          <p:cNvPr id="8" name="Content Placeholder 2"/>
          <p:cNvSpPr txBox="1">
            <a:spLocks/>
          </p:cNvSpPr>
          <p:nvPr/>
        </p:nvSpPr>
        <p:spPr>
          <a:xfrm>
            <a:off x="1143000" y="762000"/>
            <a:ext cx="8229600" cy="8382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r>
              <a:rPr lang="en-US" sz="2000" dirty="0"/>
              <a:t>Main Menu&gt;General Ledger&gt;General Reports&gt;Ledger Activity</a:t>
            </a:r>
          </a:p>
        </p:txBody>
      </p:sp>
      <p:pic>
        <p:nvPicPr>
          <p:cNvPr id="4" name="Content Placeholder 3"/>
          <p:cNvPicPr>
            <a:picLocks noGrp="1" noChangeAspect="1"/>
          </p:cNvPicPr>
          <p:nvPr>
            <p:ph idx="1"/>
          </p:nvPr>
        </p:nvPicPr>
        <p:blipFill>
          <a:blip r:embed="rId3"/>
          <a:stretch>
            <a:fillRect/>
          </a:stretch>
        </p:blipFill>
        <p:spPr>
          <a:xfrm>
            <a:off x="1524000" y="1295400"/>
            <a:ext cx="6629400" cy="4648200"/>
          </a:xfrm>
          <a:prstGeom prst="rect">
            <a:avLst/>
          </a:prstGeom>
        </p:spPr>
      </p:pic>
    </p:spTree>
    <p:extLst>
      <p:ext uri="{BB962C8B-B14F-4D97-AF65-F5344CB8AC3E}">
        <p14:creationId xmlns:p14="http://schemas.microsoft.com/office/powerpoint/2010/main" val="6135865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6589199" cy="595090"/>
          </a:xfrm>
        </p:spPr>
        <p:txBody>
          <a:bodyPr>
            <a:normAutofit/>
          </a:bodyPr>
          <a:lstStyle/>
          <a:p>
            <a:r>
              <a:rPr lang="en-US" sz="2900" dirty="0">
                <a:solidFill>
                  <a:srgbClr val="FF0000"/>
                </a:solidFill>
              </a:rPr>
              <a:t>Voucher Activity Inquiry </a:t>
            </a:r>
          </a:p>
        </p:txBody>
      </p:sp>
      <p:sp>
        <p:nvSpPr>
          <p:cNvPr id="3" name="Content Placeholder 2"/>
          <p:cNvSpPr>
            <a:spLocks noGrp="1"/>
          </p:cNvSpPr>
          <p:nvPr>
            <p:ph idx="1"/>
          </p:nvPr>
        </p:nvSpPr>
        <p:spPr>
          <a:xfrm>
            <a:off x="685800" y="1371600"/>
            <a:ext cx="8229600" cy="4800600"/>
          </a:xfrm>
        </p:spPr>
        <p:txBody>
          <a:bodyPr>
            <a:normAutofit/>
          </a:bodyPr>
          <a:lstStyle/>
          <a:p>
            <a:pPr marL="114300" indent="0">
              <a:buNone/>
            </a:pPr>
            <a:r>
              <a:rPr lang="en-US" dirty="0">
                <a:solidFill>
                  <a:srgbClr val="FF0000"/>
                </a:solidFill>
              </a:rPr>
              <a:t>Breadcrumbs:</a:t>
            </a:r>
          </a:p>
          <a:p>
            <a:pPr marL="0" indent="0">
              <a:buNone/>
            </a:pPr>
            <a:r>
              <a:rPr lang="en-US" dirty="0"/>
              <a:t>Accounts Payable&gt;Review Accounts Payable Information&gt;Vouchers&gt;Voucher Activity Inquiry</a:t>
            </a:r>
          </a:p>
          <a:p>
            <a:pPr marL="0" indent="0">
              <a:buNone/>
            </a:pPr>
            <a:endParaRPr lang="en-US" dirty="0"/>
          </a:p>
          <a:p>
            <a:r>
              <a:rPr lang="en-US" dirty="0"/>
              <a:t>The inquiry page will allow you to search the following criteria: Voucher ID #, PO #, PCA, Entered By, Budget Status, Approval Status, Match Status, Invoice Description, etc.  </a:t>
            </a:r>
          </a:p>
          <a:p>
            <a:r>
              <a:rPr lang="en-US" dirty="0"/>
              <a:t>Check this inquiry page on a regular basis to ensure all vouchers are moving forward in the payment process.</a:t>
            </a:r>
          </a:p>
          <a:p>
            <a:r>
              <a:rPr lang="en-US" dirty="0"/>
              <a:t>For revenue refunds, please use your location’s revenue PCA and a date range. </a:t>
            </a:r>
          </a:p>
          <a:p>
            <a:pPr marL="0" indent="0">
              <a:buNone/>
            </a:pPr>
            <a:endParaRPr lang="en-US" dirty="0"/>
          </a:p>
        </p:txBody>
      </p:sp>
    </p:spTree>
    <p:extLst>
      <p:ext uri="{BB962C8B-B14F-4D97-AF65-F5344CB8AC3E}">
        <p14:creationId xmlns:p14="http://schemas.microsoft.com/office/powerpoint/2010/main" val="27577360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6589199" cy="595090"/>
          </a:xfrm>
        </p:spPr>
        <p:txBody>
          <a:bodyPr>
            <a:normAutofit/>
          </a:bodyPr>
          <a:lstStyle/>
          <a:p>
            <a:r>
              <a:rPr lang="en-US" sz="2900" dirty="0">
                <a:solidFill>
                  <a:srgbClr val="FF0000"/>
                </a:solidFill>
              </a:rPr>
              <a:t>Voucher Activity-Statuses</a:t>
            </a:r>
          </a:p>
        </p:txBody>
      </p:sp>
      <p:sp>
        <p:nvSpPr>
          <p:cNvPr id="3" name="Content Placeholder 2"/>
          <p:cNvSpPr>
            <a:spLocks noGrp="1"/>
          </p:cNvSpPr>
          <p:nvPr>
            <p:ph idx="1"/>
          </p:nvPr>
        </p:nvSpPr>
        <p:spPr>
          <a:xfrm>
            <a:off x="685800" y="1371600"/>
            <a:ext cx="8229600" cy="4800600"/>
          </a:xfrm>
        </p:spPr>
        <p:txBody>
          <a:bodyPr>
            <a:normAutofit fontScale="92500" lnSpcReduction="20000"/>
          </a:bodyPr>
          <a:lstStyle/>
          <a:p>
            <a:r>
              <a:rPr lang="en-US" dirty="0">
                <a:solidFill>
                  <a:srgbClr val="FF0000"/>
                </a:solidFill>
              </a:rPr>
              <a:t>Not Submitted / In the field – If the voucher does not meet the criteria for being moved into the DBF queue, it would show this status. i.e., not submitted for approval, not budget checked. </a:t>
            </a:r>
          </a:p>
          <a:p>
            <a:r>
              <a:rPr lang="en-US" dirty="0"/>
              <a:t>DBF in Process – The voucher has been placed in a Control Group for payment. The control group can be found on the AOC MD payment tab of regular entry, Control Group ID.</a:t>
            </a:r>
          </a:p>
          <a:p>
            <a:r>
              <a:rPr lang="en-US" dirty="0">
                <a:solidFill>
                  <a:srgbClr val="FF0000"/>
                </a:solidFill>
              </a:rPr>
              <a:t>DBF Processing Hold –This status would capture those vouchers that are in one of the DBF special hold control groups. </a:t>
            </a:r>
          </a:p>
          <a:p>
            <a:r>
              <a:rPr lang="en-US" dirty="0"/>
              <a:t>Submitted to State – The voucher has been submitted to the state for payment via our daily electronic file, as evidenced by the population of the ref document number. This information is found on the AOC MD Payment tab of the regular entry. </a:t>
            </a:r>
          </a:p>
          <a:p>
            <a:r>
              <a:rPr lang="en-US" dirty="0"/>
              <a:t>Paid by State – The voucher has payment information from the state in the AOC MD payment tab of regular entry.</a:t>
            </a:r>
          </a:p>
          <a:p>
            <a:r>
              <a:rPr lang="en-US" dirty="0"/>
              <a:t>Cancelled Payment – The voucher went through the payment selection process but subsequently, the payment was cancelled. </a:t>
            </a:r>
          </a:p>
          <a:p>
            <a:r>
              <a:rPr lang="en-US" dirty="0"/>
              <a:t>Closed – The voucher was posted and then subsequently closed. </a:t>
            </a:r>
          </a:p>
          <a:p>
            <a:pPr marL="0" indent="0">
              <a:buNone/>
            </a:pPr>
            <a:endParaRPr lang="en-US" dirty="0"/>
          </a:p>
        </p:txBody>
      </p:sp>
    </p:spTree>
    <p:extLst>
      <p:ext uri="{BB962C8B-B14F-4D97-AF65-F5344CB8AC3E}">
        <p14:creationId xmlns:p14="http://schemas.microsoft.com/office/powerpoint/2010/main" val="28679207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76200"/>
            <a:ext cx="8298543" cy="639762"/>
          </a:xfrm>
        </p:spPr>
        <p:txBody>
          <a:bodyPr>
            <a:noAutofit/>
          </a:bodyPr>
          <a:lstStyle/>
          <a:p>
            <a:pPr marL="0" indent="0"/>
            <a:r>
              <a:rPr lang="en-US" sz="2400" dirty="0">
                <a:solidFill>
                  <a:srgbClr val="FF0000"/>
                </a:solidFill>
              </a:rPr>
              <a:t>End of Month Local Revenue Disbursement Flowchart</a:t>
            </a:r>
          </a:p>
        </p:txBody>
      </p:sp>
      <p:pic>
        <p:nvPicPr>
          <p:cNvPr id="5" name="Picture 4"/>
          <p:cNvPicPr>
            <a:picLocks noChangeAspect="1"/>
          </p:cNvPicPr>
          <p:nvPr/>
        </p:nvPicPr>
        <p:blipFill>
          <a:blip r:embed="rId3"/>
          <a:stretch>
            <a:fillRect/>
          </a:stretch>
        </p:blipFill>
        <p:spPr>
          <a:xfrm>
            <a:off x="762000" y="560537"/>
            <a:ext cx="8183988" cy="5383063"/>
          </a:xfrm>
          <a:prstGeom prst="rect">
            <a:avLst/>
          </a:prstGeom>
        </p:spPr>
      </p:pic>
    </p:spTree>
    <p:extLst>
      <p:ext uri="{BB962C8B-B14F-4D97-AF65-F5344CB8AC3E}">
        <p14:creationId xmlns:p14="http://schemas.microsoft.com/office/powerpoint/2010/main" val="5949045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6589199" cy="1280890"/>
          </a:xfrm>
        </p:spPr>
        <p:txBody>
          <a:bodyPr>
            <a:normAutofit/>
          </a:bodyPr>
          <a:lstStyle/>
          <a:p>
            <a:r>
              <a:rPr lang="en-US" sz="2900" dirty="0">
                <a:solidFill>
                  <a:srgbClr val="FF0000"/>
                </a:solidFill>
              </a:rPr>
              <a:t>Processing Checklist</a:t>
            </a:r>
            <a:endParaRPr lang="en-US" sz="2900" dirty="0"/>
          </a:p>
        </p:txBody>
      </p:sp>
      <p:graphicFrame>
        <p:nvGraphicFramePr>
          <p:cNvPr id="5" name="Table 4"/>
          <p:cNvGraphicFramePr>
            <a:graphicFrameLocks noGrp="1"/>
          </p:cNvGraphicFramePr>
          <p:nvPr>
            <p:extLst>
              <p:ext uri="{D42A27DB-BD31-4B8C-83A1-F6EECF244321}">
                <p14:modId xmlns:p14="http://schemas.microsoft.com/office/powerpoint/2010/main" val="1358904783"/>
              </p:ext>
            </p:extLst>
          </p:nvPr>
        </p:nvGraphicFramePr>
        <p:xfrm>
          <a:off x="457200" y="533400"/>
          <a:ext cx="8524568" cy="5704996"/>
        </p:xfrm>
        <a:graphic>
          <a:graphicData uri="http://schemas.openxmlformats.org/drawingml/2006/table">
            <a:tbl>
              <a:tblPr>
                <a:tableStyleId>{5C22544A-7EE6-4342-B048-85BDC9FD1C3A}</a:tableStyleId>
              </a:tblPr>
              <a:tblGrid>
                <a:gridCol w="892227">
                  <a:extLst>
                    <a:ext uri="{9D8B030D-6E8A-4147-A177-3AD203B41FA5}">
                      <a16:colId xmlns:a16="http://schemas.microsoft.com/office/drawing/2014/main" val="20000"/>
                    </a:ext>
                  </a:extLst>
                </a:gridCol>
                <a:gridCol w="770003">
                  <a:extLst>
                    <a:ext uri="{9D8B030D-6E8A-4147-A177-3AD203B41FA5}">
                      <a16:colId xmlns:a16="http://schemas.microsoft.com/office/drawing/2014/main" val="20001"/>
                    </a:ext>
                  </a:extLst>
                </a:gridCol>
                <a:gridCol w="2827577">
                  <a:extLst>
                    <a:ext uri="{9D8B030D-6E8A-4147-A177-3AD203B41FA5}">
                      <a16:colId xmlns:a16="http://schemas.microsoft.com/office/drawing/2014/main" val="20002"/>
                    </a:ext>
                  </a:extLst>
                </a:gridCol>
                <a:gridCol w="1751997">
                  <a:extLst>
                    <a:ext uri="{9D8B030D-6E8A-4147-A177-3AD203B41FA5}">
                      <a16:colId xmlns:a16="http://schemas.microsoft.com/office/drawing/2014/main" val="20003"/>
                    </a:ext>
                  </a:extLst>
                </a:gridCol>
                <a:gridCol w="2282764">
                  <a:extLst>
                    <a:ext uri="{9D8B030D-6E8A-4147-A177-3AD203B41FA5}">
                      <a16:colId xmlns:a16="http://schemas.microsoft.com/office/drawing/2014/main" val="20004"/>
                    </a:ext>
                  </a:extLst>
                </a:gridCol>
              </a:tblGrid>
              <a:tr h="243069">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200" b="1" u="none" strike="noStrike" dirty="0">
                          <a:effectLst/>
                        </a:rPr>
                        <a:t>Frequency</a:t>
                      </a:r>
                      <a:endParaRPr lang="en-US" sz="12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200" b="1" i="0" u="none" strike="noStrike" dirty="0">
                          <a:solidFill>
                            <a:srgbClr val="000000"/>
                          </a:solidFill>
                          <a:effectLst/>
                          <a:latin typeface="Calibri" panose="020F0502020204030204" pitchFamily="34" charset="0"/>
                        </a:rPr>
                        <a:t>Court(s)</a:t>
                      </a:r>
                    </a:p>
                  </a:txBody>
                  <a:tcPr marL="9525" marR="9525" marT="9525" marB="0" anchor="b"/>
                </a:tc>
                <a:tc>
                  <a:txBody>
                    <a:bodyPr/>
                    <a:lstStyle/>
                    <a:p>
                      <a:pPr algn="ctr" fontAlgn="b"/>
                      <a:r>
                        <a:rPr lang="en-US" sz="1200" b="1" u="none" strike="noStrike" dirty="0">
                          <a:effectLst/>
                        </a:rPr>
                        <a:t>Task</a:t>
                      </a:r>
                      <a:endParaRPr lang="en-US" sz="12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200" b="1" u="none" strike="noStrike" dirty="0">
                          <a:effectLst/>
                        </a:rPr>
                        <a:t>Due Date </a:t>
                      </a:r>
                      <a:endParaRPr lang="en-US" sz="12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200" b="1" i="0" u="none" strike="noStrike" dirty="0">
                          <a:solidFill>
                            <a:srgbClr val="000000"/>
                          </a:solidFill>
                          <a:effectLst/>
                          <a:latin typeface="Calibri" panose="020F0502020204030204" pitchFamily="34" charset="0"/>
                        </a:rPr>
                        <a:t>Send to:</a:t>
                      </a:r>
                    </a:p>
                  </a:txBody>
                  <a:tcPr marL="9525" marR="9525" marT="9525" marB="0" anchor="b"/>
                </a:tc>
                <a:extLst>
                  <a:ext uri="{0D108BD9-81ED-4DB2-BD59-A6C34878D82A}">
                    <a16:rowId xmlns:a16="http://schemas.microsoft.com/office/drawing/2014/main" val="10000"/>
                  </a:ext>
                </a:extLst>
              </a:tr>
              <a:tr h="272439">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100" u="none" strike="noStrike" dirty="0">
                          <a:effectLst/>
                        </a:rPr>
                        <a:t>Daily:</a:t>
                      </a:r>
                      <a:endParaRPr lang="en-US" sz="1100" b="1" i="0" u="none" strike="noStrike" dirty="0">
                        <a:solidFill>
                          <a:srgbClr val="000000"/>
                        </a:solidFill>
                        <a:effectLst/>
                        <a:latin typeface="Calibri" panose="020F0502020204030204" pitchFamily="34" charset="0"/>
                      </a:endParaRPr>
                    </a:p>
                  </a:txBody>
                  <a:tcPr marL="9525" marR="9525" marT="9525" marB="0" anchor="b"/>
                </a:tc>
                <a:tc>
                  <a:txBody>
                    <a:bodyPr/>
                    <a:lstStyle/>
                    <a:p>
                      <a:endParaRPr lang="en-US" dirty="0"/>
                    </a:p>
                  </a:txBody>
                  <a:tcPr marL="9525" marR="9525" marT="9525" marB="0" anchor="b"/>
                </a:tc>
                <a:tc>
                  <a:txBody>
                    <a:bodyPr/>
                    <a:lstStyle/>
                    <a:p>
                      <a:endParaRPr lang="en-US" dirty="0"/>
                    </a:p>
                  </a:txBody>
                  <a:tcPr marL="9525" marR="9525" marT="9525" marB="0" anchor="b"/>
                </a:tc>
                <a:tc>
                  <a:txBody>
                    <a:bodyPr/>
                    <a:lstStyle/>
                    <a:p>
                      <a:endParaRPr lang="en-US" dirty="0"/>
                    </a:p>
                  </a:txBody>
                  <a:tcPr marL="9525" marR="9525" marT="9525"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1"/>
                  </a:ext>
                </a:extLst>
              </a:tr>
              <a:tr h="231494">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marL="0" algn="l" defTabSz="457200" rtl="0" eaLnBrk="1" fontAlgn="b" latinLnBrk="0" hangingPunct="1"/>
                      <a:r>
                        <a:rPr lang="en-US" sz="1100" u="none" strike="noStrike" kern="1200" dirty="0">
                          <a:solidFill>
                            <a:schemeClr val="dk1"/>
                          </a:solidFill>
                          <a:effectLst/>
                          <a:latin typeface="+mn-lt"/>
                          <a:ea typeface="+mn-ea"/>
                          <a:cs typeface="+mn-cs"/>
                        </a:rPr>
                        <a:t>CC/DC</a:t>
                      </a:r>
                    </a:p>
                  </a:txBody>
                  <a:tcPr marL="9525" marR="9525" marT="9525" marB="0" anchor="b"/>
                </a:tc>
                <a:tc>
                  <a:txBody>
                    <a:bodyPr/>
                    <a:lstStyle/>
                    <a:p>
                      <a:pPr marL="0" algn="l" defTabSz="457200" rtl="0" eaLnBrk="1" fontAlgn="b" latinLnBrk="0" hangingPunct="1"/>
                      <a:r>
                        <a:rPr lang="en-US" sz="1100" u="none" strike="noStrike" kern="1200" dirty="0">
                          <a:solidFill>
                            <a:schemeClr val="dk1"/>
                          </a:solidFill>
                          <a:effectLst/>
                          <a:latin typeface="+mn-lt"/>
                          <a:ea typeface="+mn-ea"/>
                          <a:cs typeface="+mn-cs"/>
                        </a:rPr>
                        <a:t>Deposits </a:t>
                      </a:r>
                    </a:p>
                  </a:txBody>
                  <a:tcPr marL="9525" marR="9525" marT="9525" marB="0" anchor="b"/>
                </a:tc>
                <a:tc>
                  <a:txBody>
                    <a:bodyPr/>
                    <a:lstStyle/>
                    <a:p>
                      <a:pPr marL="0" algn="l" defTabSz="457200" rtl="0" eaLnBrk="1" fontAlgn="b" latinLnBrk="0" hangingPunct="1"/>
                      <a:r>
                        <a:rPr lang="en-US" sz="1100" u="none" strike="noStrike" kern="1200" dirty="0">
                          <a:solidFill>
                            <a:schemeClr val="dk1"/>
                          </a:solidFill>
                          <a:effectLst/>
                          <a:latin typeface="+mn-lt"/>
                          <a:ea typeface="+mn-ea"/>
                          <a:cs typeface="+mn-cs"/>
                        </a:rPr>
                        <a:t>Daily </a:t>
                      </a:r>
                    </a:p>
                  </a:txBody>
                  <a:tcPr marL="9525" marR="9525" marT="9525"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2"/>
                  </a:ext>
                </a:extLst>
              </a:tr>
              <a:tr h="231494">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100" b="1" i="0" u="none" strike="noStrike" dirty="0">
                        <a:solidFill>
                          <a:srgbClr val="000000"/>
                        </a:solidFill>
                        <a:effectLst/>
                        <a:latin typeface="Calibri" panose="020F0502020204030204" pitchFamily="34" charset="0"/>
                      </a:endParaRPr>
                    </a:p>
                  </a:txBody>
                  <a:tcPr marL="9525" marR="9525" marT="9525" marB="0" anchor="b"/>
                </a:tc>
                <a:tc>
                  <a:txBody>
                    <a:bodyPr/>
                    <a:lstStyle/>
                    <a:p>
                      <a:pPr marL="0" algn="l" defTabSz="457200" rtl="0" eaLnBrk="1" fontAlgn="b" latinLnBrk="0" hangingPunct="1"/>
                      <a:endParaRPr lang="en-US" sz="1100" u="none" strike="noStrike" kern="1200" dirty="0">
                        <a:solidFill>
                          <a:schemeClr val="dk1"/>
                        </a:solidFill>
                        <a:effectLst/>
                        <a:latin typeface="+mn-lt"/>
                        <a:ea typeface="+mn-ea"/>
                        <a:cs typeface="+mn-cs"/>
                      </a:endParaRPr>
                    </a:p>
                  </a:txBody>
                  <a:tcPr marL="9525" marR="9525" marT="9525" marB="0" anchor="b"/>
                </a:tc>
                <a:tc>
                  <a:txBody>
                    <a:bodyPr/>
                    <a:lstStyle/>
                    <a:p>
                      <a:pPr marL="0" algn="l" defTabSz="457200" rtl="0" eaLnBrk="1" fontAlgn="b" latinLnBrk="0" hangingPunct="1"/>
                      <a:endParaRPr lang="en-US" sz="1100" u="none" strike="noStrike" kern="1200" dirty="0">
                        <a:solidFill>
                          <a:schemeClr val="dk1"/>
                        </a:solidFill>
                        <a:effectLst/>
                        <a:latin typeface="+mn-lt"/>
                        <a:ea typeface="+mn-ea"/>
                        <a:cs typeface="+mn-cs"/>
                      </a:endParaRPr>
                    </a:p>
                  </a:txBody>
                  <a:tcPr marL="9525" marR="9525" marT="9525" marB="0" anchor="b"/>
                </a:tc>
                <a:tc>
                  <a:txBody>
                    <a:bodyPr/>
                    <a:lstStyle/>
                    <a:p>
                      <a:pPr marL="0" algn="l" defTabSz="457200" rtl="0" eaLnBrk="1" fontAlgn="b" latinLnBrk="0" hangingPunct="1"/>
                      <a:endParaRPr lang="en-US" sz="1100" u="none" strike="noStrike" kern="1200" dirty="0">
                        <a:solidFill>
                          <a:schemeClr val="dk1"/>
                        </a:solidFill>
                        <a:effectLst/>
                        <a:latin typeface="+mn-lt"/>
                        <a:ea typeface="+mn-ea"/>
                        <a:cs typeface="+mn-cs"/>
                      </a:endParaRPr>
                    </a:p>
                  </a:txBody>
                  <a:tcPr marL="9525" marR="9525" marT="9525"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3"/>
                  </a:ext>
                </a:extLst>
              </a:tr>
              <a:tr h="231494">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100" u="none" strike="noStrike" dirty="0">
                          <a:effectLst/>
                        </a:rPr>
                        <a:t>Monthly:</a:t>
                      </a:r>
                      <a:endParaRPr lang="en-US" sz="1100" b="1" i="0" u="none" strike="noStrike" dirty="0">
                        <a:solidFill>
                          <a:srgbClr val="000000"/>
                        </a:solidFill>
                        <a:effectLst/>
                        <a:latin typeface="Calibri" panose="020F0502020204030204" pitchFamily="34" charset="0"/>
                      </a:endParaRPr>
                    </a:p>
                  </a:txBody>
                  <a:tcPr marL="9525" marR="9525" marT="9525" marB="0" anchor="b"/>
                </a:tc>
                <a:tc>
                  <a:txBody>
                    <a:bodyPr/>
                    <a:lstStyle/>
                    <a:p>
                      <a:pPr marL="0" algn="l" defTabSz="457200" rtl="0" eaLnBrk="1" fontAlgn="b" latinLnBrk="0" hangingPunct="1"/>
                      <a:endParaRPr lang="en-US" sz="1100" u="none" strike="noStrike" kern="1200" dirty="0">
                        <a:solidFill>
                          <a:schemeClr val="dk1"/>
                        </a:solidFill>
                        <a:effectLst/>
                        <a:latin typeface="+mn-lt"/>
                        <a:ea typeface="+mn-ea"/>
                        <a:cs typeface="+mn-cs"/>
                      </a:endParaRPr>
                    </a:p>
                  </a:txBody>
                  <a:tcPr marL="9525" marR="9525" marT="9525" marB="0" anchor="b"/>
                </a:tc>
                <a:tc>
                  <a:txBody>
                    <a:bodyPr/>
                    <a:lstStyle/>
                    <a:p>
                      <a:pPr marL="0" algn="l" defTabSz="457200" rtl="0" eaLnBrk="1" fontAlgn="b" latinLnBrk="0" hangingPunct="1"/>
                      <a:endParaRPr lang="en-US" sz="1100" u="none" strike="noStrike" kern="1200" dirty="0">
                        <a:solidFill>
                          <a:schemeClr val="dk1"/>
                        </a:solidFill>
                        <a:effectLst/>
                        <a:latin typeface="+mn-lt"/>
                        <a:ea typeface="+mn-ea"/>
                        <a:cs typeface="+mn-cs"/>
                      </a:endParaRPr>
                    </a:p>
                  </a:txBody>
                  <a:tcPr marL="9525" marR="9525" marT="9525" marB="0" anchor="b"/>
                </a:tc>
                <a:tc>
                  <a:txBody>
                    <a:bodyPr/>
                    <a:lstStyle/>
                    <a:p>
                      <a:pPr marL="0" algn="l" defTabSz="457200" rtl="0" eaLnBrk="1" fontAlgn="b" latinLnBrk="0" hangingPunct="1"/>
                      <a:endParaRPr lang="en-US" sz="1100" u="none" strike="noStrike" kern="1200" dirty="0">
                        <a:solidFill>
                          <a:schemeClr val="dk1"/>
                        </a:solidFill>
                        <a:effectLst/>
                        <a:latin typeface="+mn-lt"/>
                        <a:ea typeface="+mn-ea"/>
                        <a:cs typeface="+mn-cs"/>
                      </a:endParaRPr>
                    </a:p>
                  </a:txBody>
                  <a:tcPr marL="9525" marR="9525" marT="9525"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4"/>
                  </a:ext>
                </a:extLst>
              </a:tr>
              <a:tr h="231494">
                <a:tc>
                  <a:txBody>
                    <a:bodyPr/>
                    <a:lstStyle/>
                    <a:p>
                      <a:pPr algn="l" fontAlgn="b"/>
                      <a:endParaRPr lang="en-US" sz="1100" b="1" i="0" u="none" strike="noStrike" dirty="0">
                        <a:solidFill>
                          <a:srgbClr val="000000"/>
                        </a:solidFill>
                        <a:effectLst/>
                        <a:latin typeface="Calibri" panose="020F0502020204030204" pitchFamily="34" charset="0"/>
                      </a:endParaRPr>
                    </a:p>
                  </a:txBody>
                  <a:tcPr marL="9525" marR="9525" marT="9525" marB="0" anchor="b"/>
                </a:tc>
                <a:tc>
                  <a:txBody>
                    <a:bodyPr/>
                    <a:lstStyle/>
                    <a:p>
                      <a:pPr marL="0" algn="l" defTabSz="457200" rtl="0" eaLnBrk="1" fontAlgn="b" latinLnBrk="0" hangingPunct="1"/>
                      <a:r>
                        <a:rPr lang="en-US" sz="1100" u="none" strike="noStrike" kern="1200" dirty="0">
                          <a:solidFill>
                            <a:schemeClr val="dk1"/>
                          </a:solidFill>
                          <a:effectLst/>
                          <a:latin typeface="+mn-lt"/>
                          <a:ea typeface="+mn-ea"/>
                          <a:cs typeface="+mn-cs"/>
                        </a:rPr>
                        <a:t>CC/DC</a:t>
                      </a:r>
                    </a:p>
                  </a:txBody>
                  <a:tcPr marL="9525" marR="9525" marT="9525" marB="0" anchor="b"/>
                </a:tc>
                <a:tc>
                  <a:txBody>
                    <a:bodyPr/>
                    <a:lstStyle/>
                    <a:p>
                      <a:pPr marL="0" algn="l" defTabSz="457200" rtl="0" eaLnBrk="1" fontAlgn="b" latinLnBrk="0" hangingPunct="1"/>
                      <a:r>
                        <a:rPr lang="en-US" sz="1100" u="none" strike="noStrike" kern="1200" dirty="0">
                          <a:solidFill>
                            <a:schemeClr val="dk1"/>
                          </a:solidFill>
                          <a:effectLst/>
                          <a:latin typeface="+mn-lt"/>
                          <a:ea typeface="+mn-ea"/>
                          <a:cs typeface="+mn-cs"/>
                        </a:rPr>
                        <a:t>End of Month  - Local Revenue </a:t>
                      </a:r>
                    </a:p>
                  </a:txBody>
                  <a:tcPr marL="9525" marR="9525" marT="9525" marB="0" anchor="b"/>
                </a:tc>
                <a:tc>
                  <a:txBody>
                    <a:bodyPr/>
                    <a:lstStyle/>
                    <a:p>
                      <a:pPr marL="0" algn="l" defTabSz="457200" rtl="0" eaLnBrk="1" fontAlgn="b" latinLnBrk="0" hangingPunct="1"/>
                      <a:r>
                        <a:rPr lang="en-US" sz="1100" u="none" strike="noStrike" kern="1200" dirty="0">
                          <a:solidFill>
                            <a:schemeClr val="dk1"/>
                          </a:solidFill>
                          <a:effectLst/>
                          <a:latin typeface="+mn-lt"/>
                          <a:ea typeface="+mn-ea"/>
                          <a:cs typeface="+mn-cs"/>
                        </a:rPr>
                        <a:t>15th of the month</a:t>
                      </a:r>
                    </a:p>
                  </a:txBody>
                  <a:tcPr marL="9525" marR="9525" marT="9525"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5"/>
                  </a:ext>
                </a:extLst>
              </a:tr>
              <a:tr h="330950">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marL="0" algn="l" defTabSz="457200" rtl="0" eaLnBrk="1" fontAlgn="b" latinLnBrk="0" hangingPunct="1"/>
                      <a:r>
                        <a:rPr lang="en-US" sz="1100" u="none" strike="noStrike" kern="1200" dirty="0">
                          <a:solidFill>
                            <a:schemeClr val="dk1"/>
                          </a:solidFill>
                          <a:effectLst/>
                          <a:latin typeface="+mn-lt"/>
                          <a:ea typeface="+mn-ea"/>
                          <a:cs typeface="+mn-cs"/>
                        </a:rPr>
                        <a:t>CC</a:t>
                      </a:r>
                    </a:p>
                  </a:txBody>
                  <a:tcPr marL="9525" marR="9525" marT="9525" marB="0" anchor="b"/>
                </a:tc>
                <a:tc>
                  <a:txBody>
                    <a:bodyPr/>
                    <a:lstStyle/>
                    <a:p>
                      <a:pPr marL="0" algn="l" defTabSz="457200" rtl="0" eaLnBrk="1" fontAlgn="b" latinLnBrk="0" hangingPunct="1"/>
                      <a:r>
                        <a:rPr lang="en-US" sz="1100" u="none" strike="noStrike" kern="1200" dirty="0">
                          <a:solidFill>
                            <a:schemeClr val="dk1"/>
                          </a:solidFill>
                          <a:effectLst/>
                          <a:latin typeface="+mn-lt"/>
                          <a:ea typeface="+mn-ea"/>
                          <a:cs typeface="+mn-cs"/>
                        </a:rPr>
                        <a:t>Journal Adjustment -   Court of Special Appeals </a:t>
                      </a:r>
                    </a:p>
                  </a:txBody>
                  <a:tcPr marL="9525" marR="9525" marT="9525" marB="0" anchor="b"/>
                </a:tc>
                <a:tc>
                  <a:txBody>
                    <a:bodyPr/>
                    <a:lstStyle/>
                    <a:p>
                      <a:pPr marL="0" algn="l" defTabSz="457200" rtl="0" eaLnBrk="1" fontAlgn="b" latinLnBrk="0" hangingPunct="1"/>
                      <a:r>
                        <a:rPr lang="en-US" sz="1100" u="none" strike="noStrike" kern="1200" dirty="0">
                          <a:solidFill>
                            <a:schemeClr val="dk1"/>
                          </a:solidFill>
                          <a:effectLst/>
                          <a:latin typeface="+mn-lt"/>
                          <a:ea typeface="+mn-ea"/>
                          <a:cs typeface="+mn-cs"/>
                        </a:rPr>
                        <a:t>As needed </a:t>
                      </a:r>
                    </a:p>
                  </a:txBody>
                  <a:tcPr marL="9525" marR="9525" marT="9525"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6"/>
                  </a:ext>
                </a:extLst>
              </a:tr>
              <a:tr h="231494">
                <a:tc>
                  <a:txBody>
                    <a:bodyPr/>
                    <a:lstStyle/>
                    <a:p>
                      <a:pPr marL="0" algn="l" defTabSz="457200" rtl="0" eaLnBrk="1" fontAlgn="b" latinLnBrk="0" hangingPunct="1"/>
                      <a:endParaRPr lang="en-US" sz="1100" u="none" strike="noStrike" kern="1200" dirty="0">
                        <a:solidFill>
                          <a:schemeClr val="dk1"/>
                        </a:solidFill>
                        <a:effectLst/>
                        <a:latin typeface="+mn-lt"/>
                        <a:ea typeface="+mn-ea"/>
                        <a:cs typeface="+mn-cs"/>
                      </a:endParaRPr>
                    </a:p>
                  </a:txBody>
                  <a:tcPr marL="9525" marR="9525" marT="9525" marB="0" anchor="b"/>
                </a:tc>
                <a:tc>
                  <a:txBody>
                    <a:bodyPr/>
                    <a:lstStyle/>
                    <a:p>
                      <a:pPr marL="0" algn="l" defTabSz="457200" rtl="0" eaLnBrk="1" fontAlgn="b" latinLnBrk="0" hangingPunct="1"/>
                      <a:r>
                        <a:rPr lang="en-US" sz="1100" u="none" strike="noStrike" kern="1200" dirty="0">
                          <a:solidFill>
                            <a:schemeClr val="dk1"/>
                          </a:solidFill>
                          <a:effectLst/>
                          <a:latin typeface="+mn-lt"/>
                          <a:ea typeface="+mn-ea"/>
                          <a:cs typeface="+mn-cs"/>
                        </a:rPr>
                        <a:t>CC/DC</a:t>
                      </a:r>
                    </a:p>
                  </a:txBody>
                  <a:tcPr marL="9525" marR="9525" marT="9525" marB="0" anchor="b"/>
                </a:tc>
                <a:tc>
                  <a:txBody>
                    <a:bodyPr/>
                    <a:lstStyle/>
                    <a:p>
                      <a:pPr marL="0" algn="l" defTabSz="457200" rtl="0" eaLnBrk="1" fontAlgn="b" latinLnBrk="0" hangingPunct="1"/>
                      <a:r>
                        <a:rPr lang="en-US" sz="1100" u="none" strike="noStrike" kern="1200" dirty="0">
                          <a:solidFill>
                            <a:schemeClr val="dk1"/>
                          </a:solidFill>
                          <a:effectLst/>
                          <a:latin typeface="+mn-lt"/>
                          <a:ea typeface="+mn-ea"/>
                          <a:cs typeface="+mn-cs"/>
                        </a:rPr>
                        <a:t>Journal Adjustment -   Bad Checks </a:t>
                      </a:r>
                    </a:p>
                  </a:txBody>
                  <a:tcPr marL="9525" marR="9525" marT="9525" marB="0" anchor="b"/>
                </a:tc>
                <a:tc>
                  <a:txBody>
                    <a:bodyPr/>
                    <a:lstStyle/>
                    <a:p>
                      <a:pPr marL="0" algn="l" defTabSz="457200" rtl="0" eaLnBrk="1" fontAlgn="b" latinLnBrk="0" hangingPunct="1"/>
                      <a:r>
                        <a:rPr lang="en-US" sz="1100" u="none" strike="noStrike" kern="1200" dirty="0">
                          <a:solidFill>
                            <a:schemeClr val="dk1"/>
                          </a:solidFill>
                          <a:effectLst/>
                          <a:latin typeface="+mn-lt"/>
                          <a:ea typeface="+mn-ea"/>
                          <a:cs typeface="+mn-cs"/>
                        </a:rPr>
                        <a:t>Weekly </a:t>
                      </a:r>
                    </a:p>
                  </a:txBody>
                  <a:tcPr marL="9525" marR="9525" marT="9525" marB="0" anchor="b"/>
                </a:tc>
                <a:tc>
                  <a:txBody>
                    <a:bodyPr/>
                    <a:lstStyle/>
                    <a:p>
                      <a:pPr marL="0" algn="l" defTabSz="457200" rtl="0" eaLnBrk="1" fontAlgn="b" latinLnBrk="0" hangingPunct="1"/>
                      <a:endParaRPr lang="en-US" sz="1100" u="none" strike="noStrike" kern="1200" dirty="0">
                        <a:solidFill>
                          <a:schemeClr val="dk1"/>
                        </a:solidFill>
                        <a:effectLst/>
                        <a:latin typeface="+mn-lt"/>
                        <a:ea typeface="+mn-ea"/>
                        <a:cs typeface="+mn-cs"/>
                      </a:endParaRPr>
                    </a:p>
                  </a:txBody>
                  <a:tcPr marL="9525" marR="9525" marT="9525" marB="0" anchor="b"/>
                </a:tc>
                <a:extLst>
                  <a:ext uri="{0D108BD9-81ED-4DB2-BD59-A6C34878D82A}">
                    <a16:rowId xmlns:a16="http://schemas.microsoft.com/office/drawing/2014/main" val="10007"/>
                  </a:ext>
                </a:extLst>
              </a:tr>
              <a:tr h="330950">
                <a:tc>
                  <a:txBody>
                    <a:bodyPr/>
                    <a:lstStyle/>
                    <a:p>
                      <a:pPr marL="0" algn="l" defTabSz="457200" rtl="0" eaLnBrk="1" fontAlgn="b" latinLnBrk="0" hangingPunct="1"/>
                      <a:endParaRPr lang="en-US" sz="1100" u="none" strike="noStrike" kern="1200" dirty="0">
                        <a:solidFill>
                          <a:schemeClr val="dk1"/>
                        </a:solidFill>
                        <a:effectLst/>
                        <a:latin typeface="+mn-lt"/>
                        <a:ea typeface="+mn-ea"/>
                        <a:cs typeface="+mn-cs"/>
                      </a:endParaRPr>
                    </a:p>
                  </a:txBody>
                  <a:tcPr marL="9525" marR="9525" marT="9525" marB="0" anchor="b"/>
                </a:tc>
                <a:tc>
                  <a:txBody>
                    <a:bodyPr/>
                    <a:lstStyle/>
                    <a:p>
                      <a:pPr marL="0" algn="l" defTabSz="457200" rtl="0" eaLnBrk="1" fontAlgn="b" latinLnBrk="0" hangingPunct="1"/>
                      <a:r>
                        <a:rPr lang="en-US" sz="1100" u="none" strike="noStrike" kern="1200" dirty="0">
                          <a:solidFill>
                            <a:schemeClr val="dk1"/>
                          </a:solidFill>
                          <a:effectLst/>
                          <a:latin typeface="+mn-lt"/>
                          <a:ea typeface="+mn-ea"/>
                          <a:cs typeface="+mn-cs"/>
                        </a:rPr>
                        <a:t>CC</a:t>
                      </a:r>
                    </a:p>
                  </a:txBody>
                  <a:tcPr marL="9525" marR="9525" marT="9525" marB="0" anchor="b"/>
                </a:tc>
                <a:tc>
                  <a:txBody>
                    <a:bodyPr/>
                    <a:lstStyle/>
                    <a:p>
                      <a:pPr marL="0" algn="l" defTabSz="457200" rtl="0" eaLnBrk="1" fontAlgn="b" latinLnBrk="0" hangingPunct="1"/>
                      <a:r>
                        <a:rPr lang="en-US" sz="1100" u="none" strike="noStrike" kern="1200" dirty="0">
                          <a:solidFill>
                            <a:schemeClr val="dk1"/>
                          </a:solidFill>
                          <a:effectLst/>
                          <a:latin typeface="+mn-lt"/>
                          <a:ea typeface="+mn-ea"/>
                          <a:cs typeface="+mn-cs"/>
                        </a:rPr>
                        <a:t>Journal Adjustment -   Parole and Probation </a:t>
                      </a:r>
                    </a:p>
                  </a:txBody>
                  <a:tcPr marL="9525" marR="9525" marT="9525" marB="0" anchor="b"/>
                </a:tc>
                <a:tc>
                  <a:txBody>
                    <a:bodyPr/>
                    <a:lstStyle/>
                    <a:p>
                      <a:pPr marL="0" algn="l" defTabSz="457200" rtl="0" eaLnBrk="1" fontAlgn="b" latinLnBrk="0" hangingPunct="1"/>
                      <a:r>
                        <a:rPr lang="en-US" sz="1100" u="none" strike="noStrike" kern="1200" dirty="0">
                          <a:solidFill>
                            <a:schemeClr val="dk1"/>
                          </a:solidFill>
                          <a:effectLst/>
                          <a:latin typeface="+mn-lt"/>
                          <a:ea typeface="+mn-ea"/>
                          <a:cs typeface="+mn-cs"/>
                        </a:rPr>
                        <a:t>3rd week of the month</a:t>
                      </a:r>
                    </a:p>
                  </a:txBody>
                  <a:tcPr marL="9525" marR="9525" marT="9525" marB="0" anchor="b"/>
                </a:tc>
                <a:tc>
                  <a:txBody>
                    <a:bodyPr/>
                    <a:lstStyle/>
                    <a:p>
                      <a:pPr marL="0" algn="l" defTabSz="457200" rtl="0" eaLnBrk="1" fontAlgn="b" latinLnBrk="0" hangingPunct="1"/>
                      <a:r>
                        <a:rPr lang="en-US" sz="1100" u="none" strike="noStrike" kern="1200" dirty="0">
                          <a:solidFill>
                            <a:schemeClr val="dk1"/>
                          </a:solidFill>
                          <a:effectLst/>
                          <a:latin typeface="+mn-lt"/>
                          <a:ea typeface="+mn-ea"/>
                          <a:cs typeface="+mn-cs"/>
                        </a:rPr>
                        <a:t>UCS reports &amp; adjustments to DBF- Revenue email</a:t>
                      </a:r>
                    </a:p>
                  </a:txBody>
                  <a:tcPr marL="9525" marR="9525" marT="9525" marB="0" anchor="b"/>
                </a:tc>
                <a:extLst>
                  <a:ext uri="{0D108BD9-81ED-4DB2-BD59-A6C34878D82A}">
                    <a16:rowId xmlns:a16="http://schemas.microsoft.com/office/drawing/2014/main" val="10008"/>
                  </a:ext>
                </a:extLst>
              </a:tr>
              <a:tr h="330950">
                <a:tc>
                  <a:txBody>
                    <a:bodyPr/>
                    <a:lstStyle/>
                    <a:p>
                      <a:pPr marL="0" algn="l" defTabSz="457200" rtl="0" eaLnBrk="1" fontAlgn="b" latinLnBrk="0" hangingPunct="1"/>
                      <a:endParaRPr lang="en-US" sz="1100" u="none" strike="noStrike" kern="1200" dirty="0">
                        <a:solidFill>
                          <a:schemeClr val="dk1"/>
                        </a:solidFill>
                        <a:effectLst/>
                        <a:latin typeface="+mn-lt"/>
                        <a:ea typeface="+mn-ea"/>
                        <a:cs typeface="+mn-cs"/>
                      </a:endParaRPr>
                    </a:p>
                  </a:txBody>
                  <a:tcPr marL="9525" marR="9525" marT="9525" marB="0" anchor="b"/>
                </a:tc>
                <a:tc>
                  <a:txBody>
                    <a:bodyPr/>
                    <a:lstStyle/>
                    <a:p>
                      <a:pPr marL="0" algn="l" defTabSz="457200" rtl="0" eaLnBrk="1" fontAlgn="b" latinLnBrk="0" hangingPunct="1"/>
                      <a:r>
                        <a:rPr lang="en-US" sz="1100" u="none" strike="noStrike" kern="1200" dirty="0">
                          <a:solidFill>
                            <a:schemeClr val="dk1"/>
                          </a:solidFill>
                          <a:effectLst/>
                          <a:latin typeface="+mn-lt"/>
                          <a:ea typeface="+mn-ea"/>
                          <a:cs typeface="+mn-cs"/>
                        </a:rPr>
                        <a:t>CC</a:t>
                      </a:r>
                    </a:p>
                  </a:txBody>
                  <a:tcPr marL="9525" marR="9525" marT="9525" marB="0" anchor="b"/>
                </a:tc>
                <a:tc>
                  <a:txBody>
                    <a:bodyPr/>
                    <a:lstStyle/>
                    <a:p>
                      <a:pPr marL="0" algn="l" defTabSz="457200" rtl="0" eaLnBrk="1" fontAlgn="b" latinLnBrk="0" hangingPunct="1"/>
                      <a:r>
                        <a:rPr lang="en-US" sz="1100" u="none" strike="noStrike" kern="1200" dirty="0">
                          <a:solidFill>
                            <a:schemeClr val="dk1"/>
                          </a:solidFill>
                          <a:effectLst/>
                          <a:latin typeface="+mn-lt"/>
                          <a:ea typeface="+mn-ea"/>
                          <a:cs typeface="+mn-cs"/>
                        </a:rPr>
                        <a:t>Journal Adjustment -   Returning funds to P&amp;P</a:t>
                      </a:r>
                    </a:p>
                  </a:txBody>
                  <a:tcPr marL="9525" marR="9525" marT="9525" marB="0" anchor="b"/>
                </a:tc>
                <a:tc>
                  <a:txBody>
                    <a:bodyPr/>
                    <a:lstStyle/>
                    <a:p>
                      <a:pPr marL="0" algn="l" defTabSz="457200" rtl="0" eaLnBrk="1" fontAlgn="b" latinLnBrk="0" hangingPunct="1"/>
                      <a:r>
                        <a:rPr lang="en-US" sz="1100" u="none" strike="noStrike" kern="1200" dirty="0">
                          <a:solidFill>
                            <a:schemeClr val="dk1"/>
                          </a:solidFill>
                          <a:effectLst/>
                          <a:latin typeface="+mn-lt"/>
                          <a:ea typeface="+mn-ea"/>
                          <a:cs typeface="+mn-cs"/>
                        </a:rPr>
                        <a:t>3rd week of the month</a:t>
                      </a:r>
                    </a:p>
                  </a:txBody>
                  <a:tcPr marL="9525" marR="9525" marT="9525" marB="0" anchor="b"/>
                </a:tc>
                <a:tc>
                  <a:txBody>
                    <a:bodyPr/>
                    <a:lstStyle/>
                    <a:p>
                      <a:pPr marL="0" algn="l" defTabSz="457200" rtl="0" eaLnBrk="1" fontAlgn="b" latinLnBrk="0" hangingPunct="1"/>
                      <a:r>
                        <a:rPr lang="en-US" sz="1100" u="none" strike="noStrike" kern="1200" dirty="0">
                          <a:solidFill>
                            <a:schemeClr val="dk1"/>
                          </a:solidFill>
                          <a:effectLst/>
                          <a:latin typeface="+mn-lt"/>
                          <a:ea typeface="+mn-ea"/>
                          <a:cs typeface="+mn-cs"/>
                        </a:rPr>
                        <a:t>To DBF email</a:t>
                      </a:r>
                    </a:p>
                  </a:txBody>
                  <a:tcPr marL="9525" marR="9525" marT="9525" marB="0" anchor="b"/>
                </a:tc>
                <a:extLst>
                  <a:ext uri="{0D108BD9-81ED-4DB2-BD59-A6C34878D82A}">
                    <a16:rowId xmlns:a16="http://schemas.microsoft.com/office/drawing/2014/main" val="10009"/>
                  </a:ext>
                </a:extLst>
              </a:tr>
              <a:tr h="330950">
                <a:tc>
                  <a:txBody>
                    <a:bodyPr/>
                    <a:lstStyle/>
                    <a:p>
                      <a:pPr marL="0" algn="l" defTabSz="457200" rtl="0" eaLnBrk="1" fontAlgn="b" latinLnBrk="0" hangingPunct="1"/>
                      <a:endParaRPr lang="en-US" sz="1100" u="none" strike="noStrike" kern="1200" dirty="0">
                        <a:solidFill>
                          <a:schemeClr val="dk1"/>
                        </a:solidFill>
                        <a:effectLst/>
                        <a:latin typeface="+mn-lt"/>
                        <a:ea typeface="+mn-ea"/>
                        <a:cs typeface="+mn-cs"/>
                      </a:endParaRPr>
                    </a:p>
                  </a:txBody>
                  <a:tcPr marL="9525" marR="9525" marT="9525" marB="0" anchor="b"/>
                </a:tc>
                <a:tc>
                  <a:txBody>
                    <a:bodyPr/>
                    <a:lstStyle/>
                    <a:p>
                      <a:pPr marL="0" algn="l" defTabSz="457200" rtl="0" eaLnBrk="1" fontAlgn="b" latinLnBrk="0" hangingPunct="1"/>
                      <a:r>
                        <a:rPr lang="en-US" sz="1100" u="none" strike="noStrike" kern="1200" dirty="0">
                          <a:solidFill>
                            <a:schemeClr val="dk1"/>
                          </a:solidFill>
                          <a:effectLst/>
                          <a:latin typeface="+mn-lt"/>
                          <a:ea typeface="+mn-ea"/>
                          <a:cs typeface="+mn-cs"/>
                        </a:rPr>
                        <a:t>CC/DC</a:t>
                      </a:r>
                    </a:p>
                  </a:txBody>
                  <a:tcPr marL="9525" marR="9525" marT="9525" marB="0" anchor="b"/>
                </a:tc>
                <a:tc>
                  <a:txBody>
                    <a:bodyPr/>
                    <a:lstStyle/>
                    <a:p>
                      <a:pPr marL="0" algn="l" defTabSz="457200" rtl="0" eaLnBrk="1" fontAlgn="b" latinLnBrk="0" hangingPunct="1"/>
                      <a:r>
                        <a:rPr lang="en-US" sz="1100" u="none" strike="noStrike" kern="1200" dirty="0">
                          <a:solidFill>
                            <a:schemeClr val="dk1"/>
                          </a:solidFill>
                          <a:effectLst/>
                          <a:latin typeface="+mn-lt"/>
                          <a:ea typeface="+mn-ea"/>
                          <a:cs typeface="+mn-cs"/>
                        </a:rPr>
                        <a:t>Journal Adjustment -  CCU allocations </a:t>
                      </a:r>
                    </a:p>
                  </a:txBody>
                  <a:tcPr marL="9525" marR="9525" marT="9525" marB="0" anchor="b"/>
                </a:tc>
                <a:tc>
                  <a:txBody>
                    <a:bodyPr/>
                    <a:lstStyle/>
                    <a:p>
                      <a:pPr marL="0" algn="l" defTabSz="457200" rtl="0" eaLnBrk="1" fontAlgn="b" latinLnBrk="0" hangingPunct="1"/>
                      <a:r>
                        <a:rPr lang="en-US" sz="1100" u="none" strike="noStrike" kern="1200" dirty="0">
                          <a:solidFill>
                            <a:schemeClr val="dk1"/>
                          </a:solidFill>
                          <a:effectLst/>
                          <a:latin typeface="+mn-lt"/>
                          <a:ea typeface="+mn-ea"/>
                          <a:cs typeface="+mn-cs"/>
                        </a:rPr>
                        <a:t>3rd week of the month</a:t>
                      </a:r>
                    </a:p>
                  </a:txBody>
                  <a:tcPr marL="9525" marR="9525" marT="9525" marB="0" anchor="b"/>
                </a:tc>
                <a:tc>
                  <a:txBody>
                    <a:bodyPr/>
                    <a:lstStyle/>
                    <a:p>
                      <a:pPr marL="0" marR="0" indent="0" algn="l" defTabSz="457200" rtl="0" eaLnBrk="1" fontAlgn="b" latinLnBrk="0" hangingPunct="1">
                        <a:lnSpc>
                          <a:spcPct val="100000"/>
                        </a:lnSpc>
                        <a:spcBef>
                          <a:spcPts val="0"/>
                        </a:spcBef>
                        <a:spcAft>
                          <a:spcPts val="0"/>
                        </a:spcAft>
                        <a:buClrTx/>
                        <a:buSzTx/>
                        <a:buFontTx/>
                        <a:buNone/>
                        <a:tabLst/>
                        <a:defRPr/>
                      </a:pPr>
                      <a:r>
                        <a:rPr lang="en-US" sz="1100" u="none" strike="noStrike" kern="1200" dirty="0">
                          <a:solidFill>
                            <a:schemeClr val="dk1"/>
                          </a:solidFill>
                          <a:effectLst/>
                          <a:latin typeface="+mn-lt"/>
                          <a:ea typeface="+mn-ea"/>
                          <a:cs typeface="+mn-cs"/>
                        </a:rPr>
                        <a:t>UCS reports &amp; adjustments to DBF- Revenue email</a:t>
                      </a:r>
                    </a:p>
                  </a:txBody>
                  <a:tcPr marL="9525" marR="9525" marT="9525" marB="0" anchor="b"/>
                </a:tc>
                <a:extLst>
                  <a:ext uri="{0D108BD9-81ED-4DB2-BD59-A6C34878D82A}">
                    <a16:rowId xmlns:a16="http://schemas.microsoft.com/office/drawing/2014/main" val="10010"/>
                  </a:ext>
                </a:extLst>
              </a:tr>
              <a:tr h="330950">
                <a:tc>
                  <a:txBody>
                    <a:bodyPr/>
                    <a:lstStyle/>
                    <a:p>
                      <a:pPr marL="0" algn="l" defTabSz="457200" rtl="0" eaLnBrk="1" fontAlgn="b" latinLnBrk="0" hangingPunct="1"/>
                      <a:endParaRPr lang="en-US" sz="1100" u="none" strike="noStrike" kern="1200" dirty="0">
                        <a:solidFill>
                          <a:schemeClr val="dk1"/>
                        </a:solidFill>
                        <a:effectLst/>
                        <a:latin typeface="+mn-lt"/>
                        <a:ea typeface="+mn-ea"/>
                        <a:cs typeface="+mn-cs"/>
                      </a:endParaRPr>
                    </a:p>
                  </a:txBody>
                  <a:tcPr marL="9525" marR="9525" marT="9525" marB="0" anchor="b"/>
                </a:tc>
                <a:tc>
                  <a:txBody>
                    <a:bodyPr/>
                    <a:lstStyle/>
                    <a:p>
                      <a:pPr marL="0" algn="l" defTabSz="457200" rtl="0" eaLnBrk="1" fontAlgn="b" latinLnBrk="0" hangingPunct="1"/>
                      <a:r>
                        <a:rPr lang="en-US" sz="1100" u="none" strike="noStrike" kern="1200" dirty="0">
                          <a:solidFill>
                            <a:schemeClr val="dk1"/>
                          </a:solidFill>
                          <a:effectLst/>
                          <a:latin typeface="+mn-lt"/>
                          <a:ea typeface="+mn-ea"/>
                          <a:cs typeface="+mn-cs"/>
                        </a:rPr>
                        <a:t>CC/DC</a:t>
                      </a:r>
                    </a:p>
                  </a:txBody>
                  <a:tcPr marL="9525" marR="9525" marT="9525" marB="0" anchor="b"/>
                </a:tc>
                <a:tc>
                  <a:txBody>
                    <a:bodyPr/>
                    <a:lstStyle/>
                    <a:p>
                      <a:pPr marL="0" algn="l" defTabSz="457200" rtl="0" eaLnBrk="1" fontAlgn="b" latinLnBrk="0" hangingPunct="1"/>
                      <a:r>
                        <a:rPr lang="en-US" sz="1100" u="none" strike="noStrike" kern="1200" dirty="0">
                          <a:solidFill>
                            <a:schemeClr val="dk1"/>
                          </a:solidFill>
                          <a:effectLst/>
                          <a:latin typeface="+mn-lt"/>
                          <a:ea typeface="+mn-ea"/>
                          <a:cs typeface="+mn-cs"/>
                        </a:rPr>
                        <a:t>Journal Adjustment -  Returning funds to CCU </a:t>
                      </a:r>
                    </a:p>
                  </a:txBody>
                  <a:tcPr marL="9525" marR="9525" marT="9525" marB="0" anchor="b"/>
                </a:tc>
                <a:tc>
                  <a:txBody>
                    <a:bodyPr/>
                    <a:lstStyle/>
                    <a:p>
                      <a:pPr marL="0" algn="l" defTabSz="457200" rtl="0" eaLnBrk="1" fontAlgn="b" latinLnBrk="0" hangingPunct="1"/>
                      <a:r>
                        <a:rPr lang="en-US" sz="1100" u="none" strike="noStrike" kern="1200" dirty="0">
                          <a:solidFill>
                            <a:schemeClr val="dk1"/>
                          </a:solidFill>
                          <a:effectLst/>
                          <a:latin typeface="+mn-lt"/>
                          <a:ea typeface="+mn-ea"/>
                          <a:cs typeface="+mn-cs"/>
                        </a:rPr>
                        <a:t>3rd week of the month</a:t>
                      </a:r>
                    </a:p>
                  </a:txBody>
                  <a:tcPr marL="9525" marR="9525" marT="9525" marB="0" anchor="b"/>
                </a:tc>
                <a:tc>
                  <a:txBody>
                    <a:bodyPr/>
                    <a:lstStyle/>
                    <a:p>
                      <a:pPr marL="0" algn="l" defTabSz="457200" rtl="0" eaLnBrk="1" fontAlgn="b" latinLnBrk="0" hangingPunct="1"/>
                      <a:r>
                        <a:rPr lang="en-US" sz="1100" u="none" strike="noStrike" kern="1200" dirty="0">
                          <a:solidFill>
                            <a:schemeClr val="dk1"/>
                          </a:solidFill>
                          <a:effectLst/>
                          <a:latin typeface="+mn-lt"/>
                          <a:ea typeface="+mn-ea"/>
                          <a:cs typeface="+mn-cs"/>
                        </a:rPr>
                        <a:t>To DBF-Revenue email</a:t>
                      </a:r>
                    </a:p>
                  </a:txBody>
                  <a:tcPr marL="9525" marR="9525" marT="9525" marB="0" anchor="b"/>
                </a:tc>
                <a:extLst>
                  <a:ext uri="{0D108BD9-81ED-4DB2-BD59-A6C34878D82A}">
                    <a16:rowId xmlns:a16="http://schemas.microsoft.com/office/drawing/2014/main" val="10011"/>
                  </a:ext>
                </a:extLst>
              </a:tr>
              <a:tr h="231494">
                <a:tc>
                  <a:txBody>
                    <a:bodyPr/>
                    <a:lstStyle/>
                    <a:p>
                      <a:pPr marL="0" algn="l" defTabSz="457200" rtl="0" eaLnBrk="1" fontAlgn="b" latinLnBrk="0" hangingPunct="1"/>
                      <a:endParaRPr lang="en-US" sz="1100" u="none" strike="noStrike" kern="1200" dirty="0">
                        <a:solidFill>
                          <a:schemeClr val="dk1"/>
                        </a:solidFill>
                        <a:effectLst/>
                        <a:latin typeface="+mn-lt"/>
                        <a:ea typeface="+mn-ea"/>
                        <a:cs typeface="+mn-cs"/>
                      </a:endParaRPr>
                    </a:p>
                  </a:txBody>
                  <a:tcPr marL="9525" marR="9525" marT="9525" marB="0" anchor="b"/>
                </a:tc>
                <a:tc>
                  <a:txBody>
                    <a:bodyPr/>
                    <a:lstStyle/>
                    <a:p>
                      <a:pPr marL="0" algn="l" defTabSz="457200" rtl="0" eaLnBrk="1" fontAlgn="b" latinLnBrk="0" hangingPunct="1"/>
                      <a:r>
                        <a:rPr lang="en-US" sz="1100" u="none" strike="noStrike" kern="1200" dirty="0">
                          <a:solidFill>
                            <a:schemeClr val="dk1"/>
                          </a:solidFill>
                          <a:effectLst/>
                          <a:latin typeface="+mn-lt"/>
                          <a:ea typeface="+mn-ea"/>
                          <a:cs typeface="+mn-cs"/>
                        </a:rPr>
                        <a:t>CC/DC</a:t>
                      </a:r>
                    </a:p>
                  </a:txBody>
                  <a:tcPr marL="9525" marR="9525" marT="9525" marB="0" anchor="b"/>
                </a:tc>
                <a:tc>
                  <a:txBody>
                    <a:bodyPr/>
                    <a:lstStyle/>
                    <a:p>
                      <a:pPr marL="0" algn="l" defTabSz="457200" rtl="0" eaLnBrk="1" fontAlgn="b" latinLnBrk="0" hangingPunct="1"/>
                      <a:r>
                        <a:rPr lang="en-US" sz="1100" u="none" strike="noStrike" kern="1200" dirty="0">
                          <a:solidFill>
                            <a:schemeClr val="dk1"/>
                          </a:solidFill>
                          <a:effectLst/>
                          <a:latin typeface="+mn-lt"/>
                          <a:ea typeface="+mn-ea"/>
                          <a:cs typeface="+mn-cs"/>
                        </a:rPr>
                        <a:t>Revenue Refunds </a:t>
                      </a:r>
                    </a:p>
                  </a:txBody>
                  <a:tcPr marL="9525" marR="9525" marT="9525" marB="0" anchor="b"/>
                </a:tc>
                <a:tc>
                  <a:txBody>
                    <a:bodyPr/>
                    <a:lstStyle/>
                    <a:p>
                      <a:pPr marL="0" algn="l" defTabSz="457200" rtl="0" eaLnBrk="1" fontAlgn="b" latinLnBrk="0" hangingPunct="1"/>
                      <a:r>
                        <a:rPr lang="en-US" sz="1100" u="none" strike="noStrike" kern="1200" dirty="0">
                          <a:solidFill>
                            <a:schemeClr val="dk1"/>
                          </a:solidFill>
                          <a:effectLst/>
                          <a:latin typeface="+mn-lt"/>
                          <a:ea typeface="+mn-ea"/>
                          <a:cs typeface="+mn-cs"/>
                        </a:rPr>
                        <a:t>Daily </a:t>
                      </a:r>
                    </a:p>
                  </a:txBody>
                  <a:tcPr marL="9525" marR="9525" marT="9525" marB="0" anchor="b"/>
                </a:tc>
                <a:tc>
                  <a:txBody>
                    <a:bodyPr/>
                    <a:lstStyle/>
                    <a:p>
                      <a:pPr marL="0" algn="l" defTabSz="457200" rtl="0" eaLnBrk="1" fontAlgn="b" latinLnBrk="0" hangingPunct="1"/>
                      <a:endParaRPr lang="en-US" sz="1100" u="none" strike="noStrike" kern="1200" dirty="0">
                        <a:solidFill>
                          <a:schemeClr val="dk1"/>
                        </a:solidFill>
                        <a:effectLst/>
                        <a:latin typeface="+mn-lt"/>
                        <a:ea typeface="+mn-ea"/>
                        <a:cs typeface="+mn-cs"/>
                      </a:endParaRPr>
                    </a:p>
                  </a:txBody>
                  <a:tcPr marL="9525" marR="9525" marT="9525" marB="0" anchor="b"/>
                </a:tc>
                <a:extLst>
                  <a:ext uri="{0D108BD9-81ED-4DB2-BD59-A6C34878D82A}">
                    <a16:rowId xmlns:a16="http://schemas.microsoft.com/office/drawing/2014/main" val="10012"/>
                  </a:ext>
                </a:extLst>
              </a:tr>
              <a:tr h="231494">
                <a:tc>
                  <a:txBody>
                    <a:bodyPr/>
                    <a:lstStyle/>
                    <a:p>
                      <a:pPr marL="0" algn="l" defTabSz="457200" rtl="0" eaLnBrk="1" fontAlgn="b" latinLnBrk="0" hangingPunct="1"/>
                      <a:endParaRPr lang="en-US" sz="1100" u="none" strike="noStrike" kern="1200" dirty="0">
                        <a:solidFill>
                          <a:schemeClr val="dk1"/>
                        </a:solidFill>
                        <a:effectLst/>
                        <a:latin typeface="+mn-lt"/>
                        <a:ea typeface="+mn-ea"/>
                        <a:cs typeface="+mn-cs"/>
                      </a:endParaRPr>
                    </a:p>
                  </a:txBody>
                  <a:tcPr marL="9525" marR="9525" marT="9525" marB="0" anchor="b"/>
                </a:tc>
                <a:tc>
                  <a:txBody>
                    <a:bodyPr/>
                    <a:lstStyle/>
                    <a:p>
                      <a:pPr marL="0" algn="l" defTabSz="457200" rtl="0" eaLnBrk="1" fontAlgn="b" latinLnBrk="0" hangingPunct="1"/>
                      <a:r>
                        <a:rPr lang="en-US" sz="1100" u="none" strike="noStrike" kern="1200" dirty="0">
                          <a:solidFill>
                            <a:schemeClr val="dk1"/>
                          </a:solidFill>
                          <a:effectLst/>
                          <a:latin typeface="+mn-lt"/>
                          <a:ea typeface="+mn-ea"/>
                          <a:cs typeface="+mn-cs"/>
                        </a:rPr>
                        <a:t>CC/DC</a:t>
                      </a:r>
                    </a:p>
                  </a:txBody>
                  <a:tcPr marL="9525" marR="9525" marT="9525" marB="0" anchor="b"/>
                </a:tc>
                <a:tc>
                  <a:txBody>
                    <a:bodyPr/>
                    <a:lstStyle/>
                    <a:p>
                      <a:pPr marL="0" algn="l" defTabSz="457200" rtl="0" eaLnBrk="1" fontAlgn="b" latinLnBrk="0" hangingPunct="1"/>
                      <a:r>
                        <a:rPr lang="en-US" sz="1100" u="none" strike="noStrike" kern="1200" dirty="0">
                          <a:solidFill>
                            <a:schemeClr val="dk1"/>
                          </a:solidFill>
                          <a:effectLst/>
                          <a:latin typeface="+mn-lt"/>
                          <a:ea typeface="+mn-ea"/>
                          <a:cs typeface="+mn-cs"/>
                        </a:rPr>
                        <a:t>DC Appeals to CC</a:t>
                      </a:r>
                    </a:p>
                  </a:txBody>
                  <a:tcPr marL="9525" marR="9525" marT="9525" marB="0" anchor="b"/>
                </a:tc>
                <a:tc>
                  <a:txBody>
                    <a:bodyPr/>
                    <a:lstStyle/>
                    <a:p>
                      <a:pPr marL="0" algn="l" defTabSz="457200" rtl="0" eaLnBrk="1" fontAlgn="b" latinLnBrk="0" hangingPunct="1"/>
                      <a:r>
                        <a:rPr lang="en-US" sz="1100" u="none" strike="noStrike" kern="1200" dirty="0">
                          <a:solidFill>
                            <a:schemeClr val="dk1"/>
                          </a:solidFill>
                          <a:effectLst/>
                          <a:latin typeface="+mn-lt"/>
                          <a:ea typeface="+mn-ea"/>
                          <a:cs typeface="+mn-cs"/>
                        </a:rPr>
                        <a:t>3rd week of the month</a:t>
                      </a:r>
                    </a:p>
                  </a:txBody>
                  <a:tcPr marL="9525" marR="9525" marT="9525" marB="0" anchor="b"/>
                </a:tc>
                <a:tc>
                  <a:txBody>
                    <a:bodyPr/>
                    <a:lstStyle/>
                    <a:p>
                      <a:pPr marL="0" algn="l" defTabSz="457200" rtl="0" eaLnBrk="1" fontAlgn="b" latinLnBrk="0" hangingPunct="1"/>
                      <a:r>
                        <a:rPr lang="en-US" sz="1100" u="none" strike="noStrike" kern="1200" dirty="0">
                          <a:solidFill>
                            <a:schemeClr val="dk1"/>
                          </a:solidFill>
                          <a:effectLst/>
                          <a:latin typeface="+mn-lt"/>
                          <a:ea typeface="+mn-ea"/>
                          <a:cs typeface="+mn-cs"/>
                        </a:rPr>
                        <a:t>To DBF-Revenue email</a:t>
                      </a:r>
                    </a:p>
                  </a:txBody>
                  <a:tcPr marL="9525" marR="9525" marT="9525" marB="0" anchor="b"/>
                </a:tc>
                <a:extLst>
                  <a:ext uri="{0D108BD9-81ED-4DB2-BD59-A6C34878D82A}">
                    <a16:rowId xmlns:a16="http://schemas.microsoft.com/office/drawing/2014/main" val="10013"/>
                  </a:ext>
                </a:extLst>
              </a:tr>
              <a:tr h="231494">
                <a:tc>
                  <a:txBody>
                    <a:bodyPr/>
                    <a:lstStyle/>
                    <a:p>
                      <a:pPr marL="0" marR="0" indent="0" algn="l" defTabSz="457200" rtl="0" eaLnBrk="1" fontAlgn="b" latinLnBrk="0" hangingPunct="1">
                        <a:lnSpc>
                          <a:spcPct val="100000"/>
                        </a:lnSpc>
                        <a:spcBef>
                          <a:spcPts val="0"/>
                        </a:spcBef>
                        <a:spcAft>
                          <a:spcPts val="0"/>
                        </a:spcAft>
                        <a:buClrTx/>
                        <a:buSzTx/>
                        <a:buFontTx/>
                        <a:buNone/>
                        <a:tabLst/>
                        <a:defRPr/>
                      </a:pPr>
                      <a:endParaRPr lang="en-US" sz="1100" u="none" strike="noStrike" kern="1200" dirty="0">
                        <a:solidFill>
                          <a:schemeClr val="dk1"/>
                        </a:solidFill>
                        <a:effectLst/>
                        <a:latin typeface="+mn-lt"/>
                        <a:ea typeface="+mn-ea"/>
                        <a:cs typeface="+mn-cs"/>
                      </a:endParaRPr>
                    </a:p>
                  </a:txBody>
                  <a:tcPr marL="9525" marR="9525" marT="9525" marB="0" anchor="b"/>
                </a:tc>
                <a:tc>
                  <a:txBody>
                    <a:bodyPr/>
                    <a:lstStyle/>
                    <a:p>
                      <a:pPr marL="0" algn="l" defTabSz="457200" rtl="0" eaLnBrk="1" fontAlgn="b" latinLnBrk="0" hangingPunct="1"/>
                      <a:r>
                        <a:rPr lang="en-US" sz="1100" u="none" strike="noStrike" kern="1200" dirty="0">
                          <a:solidFill>
                            <a:schemeClr val="dk1"/>
                          </a:solidFill>
                          <a:effectLst/>
                          <a:latin typeface="+mn-lt"/>
                          <a:ea typeface="+mn-ea"/>
                          <a:cs typeface="+mn-cs"/>
                        </a:rPr>
                        <a:t>MDEC Only</a:t>
                      </a:r>
                    </a:p>
                  </a:txBody>
                  <a:tcPr marL="9525" marR="9525" marT="9525" marB="0" anchor="b"/>
                </a:tc>
                <a:tc>
                  <a:txBody>
                    <a:bodyPr/>
                    <a:lstStyle/>
                    <a:p>
                      <a:pPr marL="0" algn="l" defTabSz="457200" rtl="0" eaLnBrk="1" fontAlgn="b" latinLnBrk="0" hangingPunct="1"/>
                      <a:r>
                        <a:rPr lang="en-US" sz="1100" u="none" strike="noStrike" kern="1200" dirty="0">
                          <a:solidFill>
                            <a:schemeClr val="dk1"/>
                          </a:solidFill>
                          <a:effectLst/>
                          <a:latin typeface="+mn-lt"/>
                          <a:ea typeface="+mn-ea"/>
                          <a:cs typeface="+mn-cs"/>
                        </a:rPr>
                        <a:t>Judgment Liens</a:t>
                      </a:r>
                    </a:p>
                  </a:txBody>
                  <a:tcPr marL="9525" marR="9525" marT="9525" marB="0" anchor="b"/>
                </a:tc>
                <a:tc>
                  <a:txBody>
                    <a:bodyPr/>
                    <a:lstStyle/>
                    <a:p>
                      <a:pPr marL="0" algn="l" defTabSz="457200" rtl="0" eaLnBrk="1" fontAlgn="b" latinLnBrk="0" hangingPunct="1"/>
                      <a:r>
                        <a:rPr lang="en-US" sz="1100" u="none" strike="noStrike" kern="1200" dirty="0">
                          <a:solidFill>
                            <a:schemeClr val="dk1"/>
                          </a:solidFill>
                          <a:effectLst/>
                          <a:latin typeface="+mn-lt"/>
                          <a:ea typeface="+mn-ea"/>
                          <a:cs typeface="+mn-cs"/>
                        </a:rPr>
                        <a:t>3rd week of the month</a:t>
                      </a:r>
                    </a:p>
                  </a:txBody>
                  <a:tcPr marL="9525" marR="9525" marT="9525" marB="0" anchor="b"/>
                </a:tc>
                <a:tc>
                  <a:txBody>
                    <a:bodyPr/>
                    <a:lstStyle/>
                    <a:p>
                      <a:pPr marL="0" algn="l" defTabSz="457200" rtl="0" eaLnBrk="1" fontAlgn="b" latinLnBrk="0" hangingPunct="1"/>
                      <a:r>
                        <a:rPr lang="en-US" sz="1100" u="none" strike="noStrike" kern="1200" dirty="0">
                          <a:solidFill>
                            <a:schemeClr val="dk1"/>
                          </a:solidFill>
                          <a:effectLst/>
                          <a:latin typeface="+mn-lt"/>
                          <a:ea typeface="+mn-ea"/>
                          <a:cs typeface="+mn-cs"/>
                        </a:rPr>
                        <a:t>To DBF-Revenue email</a:t>
                      </a:r>
                    </a:p>
                  </a:txBody>
                  <a:tcPr marL="9525" marR="9525" marT="9525" marB="0" anchor="b"/>
                </a:tc>
                <a:extLst>
                  <a:ext uri="{0D108BD9-81ED-4DB2-BD59-A6C34878D82A}">
                    <a16:rowId xmlns:a16="http://schemas.microsoft.com/office/drawing/2014/main" val="10014"/>
                  </a:ext>
                </a:extLst>
              </a:tr>
              <a:tr h="272439">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endParaRPr lang="en-US" dirty="0"/>
                    </a:p>
                  </a:txBody>
                  <a:tcPr marL="9525" marR="9525" marT="9525" marB="0" anchor="b"/>
                </a:tc>
                <a:tc>
                  <a:txBody>
                    <a:bodyPr/>
                    <a:lstStyle/>
                    <a:p>
                      <a:endParaRPr lang="en-US" dirty="0"/>
                    </a:p>
                  </a:txBody>
                  <a:tcPr marL="9525" marR="9525" marT="9525" marB="0" anchor="b"/>
                </a:tc>
                <a:tc>
                  <a:txBody>
                    <a:bodyPr/>
                    <a:lstStyle/>
                    <a:p>
                      <a:endParaRPr lang="en-US" dirty="0"/>
                    </a:p>
                  </a:txBody>
                  <a:tcPr marL="9525" marR="9525" marT="9525" marB="0" anchor="b"/>
                </a:tc>
                <a:tc>
                  <a:txBody>
                    <a:bodyPr/>
                    <a:lstStyle/>
                    <a:p>
                      <a:endParaRPr lang="en-US" dirty="0"/>
                    </a:p>
                  </a:txBody>
                  <a:tcPr marL="9525" marR="9525" marT="9525" marB="0" anchor="b"/>
                </a:tc>
                <a:extLst>
                  <a:ext uri="{0D108BD9-81ED-4DB2-BD59-A6C34878D82A}">
                    <a16:rowId xmlns:a16="http://schemas.microsoft.com/office/drawing/2014/main" val="10015"/>
                  </a:ext>
                </a:extLst>
              </a:tr>
              <a:tr h="272439">
                <a:tc>
                  <a:txBody>
                    <a:bodyPr/>
                    <a:lstStyle/>
                    <a:p>
                      <a:pPr algn="l" fontAlgn="b"/>
                      <a:r>
                        <a:rPr lang="en-US" sz="1100" b="0" i="0" u="none" strike="noStrike" dirty="0">
                          <a:solidFill>
                            <a:srgbClr val="000000"/>
                          </a:solidFill>
                          <a:effectLst/>
                          <a:latin typeface="Calibri" panose="020F0502020204030204" pitchFamily="34" charset="0"/>
                        </a:rPr>
                        <a:t>Reports:</a:t>
                      </a:r>
                    </a:p>
                  </a:txBody>
                  <a:tcPr marL="9525" marR="9525" marT="9525" marB="0" anchor="b"/>
                </a:tc>
                <a:tc>
                  <a:txBody>
                    <a:bodyPr/>
                    <a:lstStyle/>
                    <a:p>
                      <a:endParaRPr lang="en-US" dirty="0"/>
                    </a:p>
                  </a:txBody>
                  <a:tcPr marL="9525" marR="9525" marT="9525" marB="0" anchor="b"/>
                </a:tc>
                <a:tc>
                  <a:txBody>
                    <a:bodyPr/>
                    <a:lstStyle/>
                    <a:p>
                      <a:endParaRPr lang="en-US" dirty="0"/>
                    </a:p>
                  </a:txBody>
                  <a:tcPr marL="9525" marR="9525" marT="9525" marB="0" anchor="b"/>
                </a:tc>
                <a:tc>
                  <a:txBody>
                    <a:bodyPr/>
                    <a:lstStyle/>
                    <a:p>
                      <a:endParaRPr lang="en-US" dirty="0"/>
                    </a:p>
                  </a:txBody>
                  <a:tcPr marL="9525" marR="9525" marT="9525" marB="0" anchor="b"/>
                </a:tc>
                <a:tc>
                  <a:txBody>
                    <a:bodyPr/>
                    <a:lstStyle/>
                    <a:p>
                      <a:endParaRPr lang="en-US" dirty="0"/>
                    </a:p>
                  </a:txBody>
                  <a:tcPr marL="9525" marR="9525" marT="9525" marB="0" anchor="b"/>
                </a:tc>
                <a:extLst>
                  <a:ext uri="{0D108BD9-81ED-4DB2-BD59-A6C34878D82A}">
                    <a16:rowId xmlns:a16="http://schemas.microsoft.com/office/drawing/2014/main" val="10016"/>
                  </a:ext>
                </a:extLst>
              </a:tr>
              <a:tr h="231494">
                <a:tc>
                  <a:txBody>
                    <a:bodyPr/>
                    <a:lstStyle/>
                    <a:p>
                      <a:pPr algn="l" fontAlgn="b"/>
                      <a:endParaRPr lang="en-US" sz="1100" u="none" strike="noStrike" kern="1200" dirty="0">
                        <a:solidFill>
                          <a:schemeClr val="dk1"/>
                        </a:solidFill>
                        <a:effectLst/>
                        <a:latin typeface="+mn-lt"/>
                        <a:ea typeface="+mn-ea"/>
                        <a:cs typeface="+mn-cs"/>
                      </a:endParaRPr>
                    </a:p>
                  </a:txBody>
                  <a:tcPr marL="9525" marR="9525" marT="9525" marB="0" anchor="b"/>
                </a:tc>
                <a:tc>
                  <a:txBody>
                    <a:bodyPr/>
                    <a:lstStyle/>
                    <a:p>
                      <a:pPr algn="l" fontAlgn="b"/>
                      <a:r>
                        <a:rPr lang="en-US" sz="1100" u="none" strike="noStrike" kern="1200" dirty="0">
                          <a:solidFill>
                            <a:schemeClr val="dk1"/>
                          </a:solidFill>
                          <a:effectLst/>
                          <a:latin typeface="+mn-lt"/>
                          <a:ea typeface="+mn-ea"/>
                          <a:cs typeface="+mn-cs"/>
                        </a:rPr>
                        <a:t>CC</a:t>
                      </a:r>
                    </a:p>
                  </a:txBody>
                  <a:tcPr marL="9525" marR="9525" marT="9525" marB="0" anchor="b"/>
                </a:tc>
                <a:tc>
                  <a:txBody>
                    <a:bodyPr/>
                    <a:lstStyle/>
                    <a:p>
                      <a:pPr algn="l" fontAlgn="b"/>
                      <a:r>
                        <a:rPr lang="en-US" sz="1100" u="none" strike="noStrike" kern="1200" dirty="0">
                          <a:solidFill>
                            <a:schemeClr val="dk1"/>
                          </a:solidFill>
                          <a:effectLst/>
                          <a:latin typeface="+mn-lt"/>
                          <a:ea typeface="+mn-ea"/>
                          <a:cs typeface="+mn-cs"/>
                        </a:rPr>
                        <a:t>Non Resident Tax (MW506) Report </a:t>
                      </a:r>
                    </a:p>
                  </a:txBody>
                  <a:tcPr marL="9525" marR="9525" marT="9525" marB="0" anchor="b"/>
                </a:tc>
                <a:tc>
                  <a:txBody>
                    <a:bodyPr/>
                    <a:lstStyle/>
                    <a:p>
                      <a:pPr algn="l" fontAlgn="b"/>
                      <a:r>
                        <a:rPr lang="en-US" sz="1100" u="none" strike="noStrike" kern="1200" dirty="0">
                          <a:solidFill>
                            <a:schemeClr val="dk1"/>
                          </a:solidFill>
                          <a:effectLst/>
                          <a:latin typeface="+mn-lt"/>
                          <a:ea typeface="+mn-ea"/>
                          <a:cs typeface="+mn-cs"/>
                        </a:rPr>
                        <a:t>15th of the month</a:t>
                      </a:r>
                    </a:p>
                  </a:txBody>
                  <a:tcPr marL="9525" marR="9525" marT="9525" marB="0" anchor="b"/>
                </a:tc>
                <a:tc>
                  <a:txBody>
                    <a:bodyPr/>
                    <a:lstStyle/>
                    <a:p>
                      <a:pPr algn="l" fontAlgn="b"/>
                      <a:r>
                        <a:rPr lang="en-US" sz="1100" u="none" strike="noStrike" kern="1200" dirty="0">
                          <a:solidFill>
                            <a:schemeClr val="dk1"/>
                          </a:solidFill>
                          <a:effectLst/>
                          <a:latin typeface="+mn-lt"/>
                          <a:ea typeface="+mn-ea"/>
                          <a:cs typeface="+mn-cs"/>
                        </a:rPr>
                        <a:t>To DBF-Revenue email</a:t>
                      </a:r>
                    </a:p>
                  </a:txBody>
                  <a:tcPr marL="9525" marR="9525" marT="9525" marB="0" anchor="b"/>
                </a:tc>
                <a:extLst>
                  <a:ext uri="{0D108BD9-81ED-4DB2-BD59-A6C34878D82A}">
                    <a16:rowId xmlns:a16="http://schemas.microsoft.com/office/drawing/2014/main" val="10017"/>
                  </a:ext>
                </a:extLst>
              </a:tr>
              <a:tr h="330950">
                <a:tc>
                  <a:txBody>
                    <a:bodyPr/>
                    <a:lstStyle/>
                    <a:p>
                      <a:pPr algn="l" fontAlgn="b"/>
                      <a:endParaRPr lang="en-US" sz="1100" u="none" strike="noStrike" kern="1200" dirty="0">
                        <a:solidFill>
                          <a:schemeClr val="dk1"/>
                        </a:solidFill>
                        <a:effectLst/>
                        <a:latin typeface="+mn-lt"/>
                        <a:ea typeface="+mn-ea"/>
                        <a:cs typeface="+mn-cs"/>
                      </a:endParaRPr>
                    </a:p>
                  </a:txBody>
                  <a:tcPr marL="9525" marR="9525" marT="9525" marB="0" anchor="b"/>
                </a:tc>
                <a:tc>
                  <a:txBody>
                    <a:bodyPr/>
                    <a:lstStyle/>
                    <a:p>
                      <a:pPr algn="l" fontAlgn="b"/>
                      <a:r>
                        <a:rPr lang="en-US" sz="1100" u="none" strike="noStrike" kern="1200" dirty="0">
                          <a:solidFill>
                            <a:schemeClr val="dk1"/>
                          </a:solidFill>
                          <a:effectLst/>
                          <a:latin typeface="+mn-lt"/>
                          <a:ea typeface="+mn-ea"/>
                          <a:cs typeface="+mn-cs"/>
                        </a:rPr>
                        <a:t>CC/DC</a:t>
                      </a:r>
                    </a:p>
                  </a:txBody>
                  <a:tcPr marL="9525" marR="9525" marT="9525" marB="0" anchor="b"/>
                </a:tc>
                <a:tc>
                  <a:txBody>
                    <a:bodyPr/>
                    <a:lstStyle/>
                    <a:p>
                      <a:pPr algn="l" fontAlgn="b"/>
                      <a:r>
                        <a:rPr lang="en-US" sz="1100" u="none" strike="noStrike" kern="1200" dirty="0">
                          <a:solidFill>
                            <a:schemeClr val="dk1"/>
                          </a:solidFill>
                          <a:effectLst/>
                          <a:latin typeface="+mn-lt"/>
                          <a:ea typeface="+mn-ea"/>
                          <a:cs typeface="+mn-cs"/>
                        </a:rPr>
                        <a:t>Escrow/Court fund Accounts (include Bank  Statement)   </a:t>
                      </a:r>
                    </a:p>
                  </a:txBody>
                  <a:tcPr marL="9525" marR="9525" marT="9525" marB="0" anchor="b"/>
                </a:tc>
                <a:tc>
                  <a:txBody>
                    <a:bodyPr/>
                    <a:lstStyle/>
                    <a:p>
                      <a:pPr algn="l" fontAlgn="b"/>
                      <a:r>
                        <a:rPr lang="en-US" sz="1100" u="none" strike="noStrike" kern="1200" dirty="0">
                          <a:solidFill>
                            <a:schemeClr val="dk1"/>
                          </a:solidFill>
                          <a:effectLst/>
                          <a:latin typeface="+mn-lt"/>
                          <a:ea typeface="+mn-ea"/>
                          <a:cs typeface="+mn-cs"/>
                        </a:rPr>
                        <a:t>CC – Quarterly</a:t>
                      </a:r>
                    </a:p>
                    <a:p>
                      <a:pPr algn="l" fontAlgn="b"/>
                      <a:r>
                        <a:rPr lang="en-US" sz="1100" u="none" strike="noStrike" kern="1200" dirty="0">
                          <a:solidFill>
                            <a:schemeClr val="dk1"/>
                          </a:solidFill>
                          <a:effectLst/>
                          <a:latin typeface="+mn-lt"/>
                          <a:ea typeface="+mn-ea"/>
                          <a:cs typeface="+mn-cs"/>
                        </a:rPr>
                        <a:t>DC -Yearly</a:t>
                      </a:r>
                    </a:p>
                  </a:txBody>
                  <a:tcPr marL="9525" marR="9525" marT="9525" marB="0" anchor="b"/>
                </a:tc>
                <a:tc>
                  <a:txBody>
                    <a:bodyPr/>
                    <a:lstStyle/>
                    <a:p>
                      <a:pPr algn="l" fontAlgn="b"/>
                      <a:r>
                        <a:rPr lang="en-US" sz="1100" u="none" strike="noStrike" kern="1200" dirty="0">
                          <a:solidFill>
                            <a:schemeClr val="dk1"/>
                          </a:solidFill>
                          <a:effectLst/>
                          <a:latin typeface="+mn-lt"/>
                          <a:ea typeface="+mn-ea"/>
                          <a:cs typeface="+mn-cs"/>
                        </a:rPr>
                        <a:t>To DBF-Revenue email</a:t>
                      </a:r>
                    </a:p>
                  </a:txBody>
                  <a:tcPr marL="9525" marR="9525" marT="9525" marB="0" anchor="b"/>
                </a:tc>
                <a:extLst>
                  <a:ext uri="{0D108BD9-81ED-4DB2-BD59-A6C34878D82A}">
                    <a16:rowId xmlns:a16="http://schemas.microsoft.com/office/drawing/2014/main" val="10018"/>
                  </a:ext>
                </a:extLst>
              </a:tr>
              <a:tr h="330950">
                <a:tc>
                  <a:txBody>
                    <a:bodyPr/>
                    <a:lstStyle/>
                    <a:p>
                      <a:pPr algn="l" fontAlgn="b"/>
                      <a:endParaRPr lang="en-US" sz="1100" u="none" strike="noStrike" kern="1200" dirty="0">
                        <a:solidFill>
                          <a:schemeClr val="dk1"/>
                        </a:solidFill>
                        <a:effectLst/>
                        <a:latin typeface="+mn-lt"/>
                        <a:ea typeface="+mn-ea"/>
                        <a:cs typeface="+mn-cs"/>
                      </a:endParaRPr>
                    </a:p>
                  </a:txBody>
                  <a:tcPr marL="9525" marR="9525" marT="9525" marB="0" anchor="b"/>
                </a:tc>
                <a:tc>
                  <a:txBody>
                    <a:bodyPr/>
                    <a:lstStyle/>
                    <a:p>
                      <a:pPr algn="l" fontAlgn="b"/>
                      <a:r>
                        <a:rPr lang="en-US" sz="1100" u="none" strike="noStrike" kern="1200" dirty="0">
                          <a:solidFill>
                            <a:schemeClr val="dk1"/>
                          </a:solidFill>
                          <a:effectLst/>
                          <a:latin typeface="+mn-lt"/>
                          <a:ea typeface="+mn-ea"/>
                          <a:cs typeface="+mn-cs"/>
                        </a:rPr>
                        <a:t>CC/DC</a:t>
                      </a:r>
                    </a:p>
                  </a:txBody>
                  <a:tcPr marL="9525" marR="9525" marT="9525" marB="0" anchor="b"/>
                </a:tc>
                <a:tc>
                  <a:txBody>
                    <a:bodyPr/>
                    <a:lstStyle/>
                    <a:p>
                      <a:pPr algn="l" fontAlgn="b"/>
                      <a:r>
                        <a:rPr lang="en-US" sz="1100" u="none" strike="noStrike" kern="1200" dirty="0">
                          <a:solidFill>
                            <a:schemeClr val="dk1"/>
                          </a:solidFill>
                          <a:effectLst/>
                          <a:latin typeface="+mn-lt"/>
                          <a:ea typeface="+mn-ea"/>
                          <a:cs typeface="+mn-cs"/>
                        </a:rPr>
                        <a:t>Accounts Receivable Summary for Month Ending </a:t>
                      </a:r>
                    </a:p>
                  </a:txBody>
                  <a:tcPr marL="9525" marR="9525" marT="9525" marB="0" anchor="b"/>
                </a:tc>
                <a:tc>
                  <a:txBody>
                    <a:bodyPr/>
                    <a:lstStyle/>
                    <a:p>
                      <a:pPr algn="l" fontAlgn="b"/>
                      <a:r>
                        <a:rPr lang="en-US" sz="1100" u="none" strike="noStrike" kern="1200" dirty="0">
                          <a:solidFill>
                            <a:schemeClr val="dk1"/>
                          </a:solidFill>
                          <a:effectLst/>
                          <a:latin typeface="+mn-lt"/>
                          <a:ea typeface="+mn-ea"/>
                          <a:cs typeface="+mn-cs"/>
                        </a:rPr>
                        <a:t>15th of the month</a:t>
                      </a:r>
                    </a:p>
                  </a:txBody>
                  <a:tcPr marL="9525" marR="9525" marT="9525" marB="0" anchor="b"/>
                </a:tc>
                <a:tc>
                  <a:txBody>
                    <a:bodyPr/>
                    <a:lstStyle/>
                    <a:p>
                      <a:pPr algn="l" fontAlgn="b"/>
                      <a:r>
                        <a:rPr lang="en-US" sz="1100" u="none" strike="noStrike" kern="1200" dirty="0">
                          <a:solidFill>
                            <a:schemeClr val="dk1"/>
                          </a:solidFill>
                          <a:effectLst/>
                          <a:latin typeface="+mn-lt"/>
                          <a:ea typeface="+mn-ea"/>
                          <a:cs typeface="+mn-cs"/>
                        </a:rPr>
                        <a:t>To DBF email (Hoa Dagirmanjian)</a:t>
                      </a:r>
                    </a:p>
                  </a:txBody>
                  <a:tcPr marL="9525" marR="9525" marT="9525" marB="0" anchor="b"/>
                </a:tc>
                <a:extLst>
                  <a:ext uri="{0D108BD9-81ED-4DB2-BD59-A6C34878D82A}">
                    <a16:rowId xmlns:a16="http://schemas.microsoft.com/office/drawing/2014/main" val="10019"/>
                  </a:ext>
                </a:extLst>
              </a:tr>
            </a:tbl>
          </a:graphicData>
        </a:graphic>
      </p:graphicFrame>
    </p:spTree>
    <p:extLst>
      <p:ext uri="{BB962C8B-B14F-4D97-AF65-F5344CB8AC3E}">
        <p14:creationId xmlns:p14="http://schemas.microsoft.com/office/powerpoint/2010/main" val="3153175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76200"/>
            <a:ext cx="8298543" cy="639762"/>
          </a:xfrm>
        </p:spPr>
        <p:txBody>
          <a:bodyPr>
            <a:noAutofit/>
          </a:bodyPr>
          <a:lstStyle/>
          <a:p>
            <a:pPr marL="0" indent="0"/>
            <a:r>
              <a:rPr lang="en-US" sz="2900" dirty="0">
                <a:solidFill>
                  <a:srgbClr val="FF0000"/>
                </a:solidFill>
              </a:rPr>
              <a:t>EOM Local Revenue Disbursements Tips</a:t>
            </a:r>
          </a:p>
        </p:txBody>
      </p:sp>
      <p:sp>
        <p:nvSpPr>
          <p:cNvPr id="3" name="Content Placeholder 2"/>
          <p:cNvSpPr>
            <a:spLocks noGrp="1"/>
          </p:cNvSpPr>
          <p:nvPr>
            <p:ph idx="1"/>
          </p:nvPr>
        </p:nvSpPr>
        <p:spPr>
          <a:xfrm>
            <a:off x="838200" y="1524000"/>
            <a:ext cx="8229600" cy="4158622"/>
          </a:xfrm>
        </p:spPr>
        <p:txBody>
          <a:bodyPr>
            <a:noAutofit/>
          </a:bodyPr>
          <a:lstStyle/>
          <a:p>
            <a:r>
              <a:rPr lang="en-US" dirty="0"/>
              <a:t>District Court – Run the AOC_CHARGE_ID_ALLOC_EOM query. If the Query does not produce any results, you have no transactions to process for the month. There are no processes to be done. </a:t>
            </a:r>
          </a:p>
          <a:p>
            <a:pPr lvl="1">
              <a:buFont typeface="Arial" panose="020B0604020202020204" pitchFamily="34" charset="0"/>
              <a:buChar char="•"/>
            </a:pPr>
            <a:r>
              <a:rPr lang="en-US" dirty="0"/>
              <a:t>Balance the money collected and adjusted with the Disbursement Summary Report.  If this does not balance, identify the difference to make a correction.  If you need assistance, contract Service Now and someone from the GEARS OTC Team will contact you.</a:t>
            </a:r>
          </a:p>
          <a:p>
            <a:pPr marL="0" indent="0">
              <a:buNone/>
            </a:pPr>
            <a:endParaRPr lang="en-US" dirty="0"/>
          </a:p>
          <a:p>
            <a:r>
              <a:rPr lang="en-US" dirty="0"/>
              <a:t>Circuit Court – Run the AOC_CHARGE_ID_ALLOC_EOM query. The total should equal the amounts on your Disbursement Transmittal Summary Report.</a:t>
            </a:r>
          </a:p>
          <a:p>
            <a:pPr marL="0" indent="0">
              <a:buNone/>
            </a:pPr>
            <a:endParaRPr lang="en-US" dirty="0"/>
          </a:p>
          <a:p>
            <a:pPr marL="0" indent="0" algn="ctr">
              <a:buNone/>
            </a:pPr>
            <a:r>
              <a:rPr lang="en-US" b="1" dirty="0"/>
              <a:t>Do not rely only on the R-1 report to see if there are local transactions to process. This report will not include any adjustments that were made during the month.</a:t>
            </a:r>
          </a:p>
          <a:p>
            <a:pPr marL="400050" lvl="1" indent="0">
              <a:buNone/>
            </a:pPr>
            <a:endParaRPr lang="en-US" sz="1800" dirty="0"/>
          </a:p>
          <a:p>
            <a:pPr marL="0" indent="0">
              <a:buNone/>
            </a:pPr>
            <a:endParaRPr lang="en-US" dirty="0"/>
          </a:p>
          <a:p>
            <a:pPr marL="400050" lvl="1" indent="0">
              <a:buNone/>
            </a:pPr>
            <a:endParaRPr lang="en-US" sz="1800" dirty="0"/>
          </a:p>
        </p:txBody>
      </p:sp>
    </p:spTree>
    <p:extLst>
      <p:ext uri="{BB962C8B-B14F-4D97-AF65-F5344CB8AC3E}">
        <p14:creationId xmlns:p14="http://schemas.microsoft.com/office/powerpoint/2010/main" val="26113755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147316"/>
            <a:ext cx="6589199" cy="1280890"/>
          </a:xfrm>
        </p:spPr>
        <p:txBody>
          <a:bodyPr>
            <a:noAutofit/>
          </a:bodyPr>
          <a:lstStyle/>
          <a:p>
            <a:pPr marL="0" indent="0"/>
            <a:r>
              <a:rPr lang="en-US" sz="2900" dirty="0">
                <a:solidFill>
                  <a:srgbClr val="FF0000"/>
                </a:solidFill>
              </a:rPr>
              <a:t>Closing Periods</a:t>
            </a:r>
          </a:p>
        </p:txBody>
      </p:sp>
      <p:sp>
        <p:nvSpPr>
          <p:cNvPr id="3" name="Content Placeholder 2"/>
          <p:cNvSpPr>
            <a:spLocks noGrp="1"/>
          </p:cNvSpPr>
          <p:nvPr>
            <p:ph idx="1"/>
          </p:nvPr>
        </p:nvSpPr>
        <p:spPr>
          <a:xfrm>
            <a:off x="1447800" y="685800"/>
            <a:ext cx="7663543" cy="6019800"/>
          </a:xfrm>
        </p:spPr>
        <p:txBody>
          <a:bodyPr>
            <a:normAutofit fontScale="77500" lnSpcReduction="20000"/>
          </a:bodyPr>
          <a:lstStyle/>
          <a:p>
            <a:r>
              <a:rPr lang="en-US" sz="1600" dirty="0"/>
              <a:t>Close date will be around the 15</a:t>
            </a:r>
            <a:r>
              <a:rPr lang="en-US" sz="1600" baseline="30000" dirty="0"/>
              <a:t>th</a:t>
            </a:r>
            <a:r>
              <a:rPr lang="en-US" sz="1600" dirty="0"/>
              <a:t> of the Month. See schedule below for </a:t>
            </a:r>
            <a:r>
              <a:rPr lang="en-US" sz="1600" b="1" dirty="0"/>
              <a:t>FY19</a:t>
            </a:r>
            <a:r>
              <a:rPr lang="en-US" sz="1600" dirty="0"/>
              <a:t>:</a:t>
            </a:r>
          </a:p>
          <a:p>
            <a:pPr marL="0" indent="0">
              <a:lnSpc>
                <a:spcPct val="120000"/>
              </a:lnSpc>
              <a:spcBef>
                <a:spcPts val="0"/>
              </a:spcBef>
              <a:buNone/>
            </a:pPr>
            <a:r>
              <a:rPr lang="en-US" sz="1600" b="1" u="sng" dirty="0"/>
              <a:t>MONTH         	 LAST POSTING DATE</a:t>
            </a:r>
            <a:endParaRPr lang="en-US" sz="1600" dirty="0"/>
          </a:p>
          <a:p>
            <a:pPr marL="0" indent="0">
              <a:lnSpc>
                <a:spcPct val="120000"/>
              </a:lnSpc>
              <a:spcBef>
                <a:spcPts val="0"/>
              </a:spcBef>
              <a:buNone/>
            </a:pPr>
            <a:r>
              <a:rPr lang="en-US" sz="1600" dirty="0"/>
              <a:t>October		November 15</a:t>
            </a:r>
          </a:p>
          <a:p>
            <a:pPr marL="0" indent="0">
              <a:lnSpc>
                <a:spcPct val="120000"/>
              </a:lnSpc>
              <a:spcBef>
                <a:spcPts val="0"/>
              </a:spcBef>
              <a:buNone/>
            </a:pPr>
            <a:r>
              <a:rPr lang="en-US" sz="1600" dirty="0"/>
              <a:t>November		December 17</a:t>
            </a:r>
          </a:p>
          <a:p>
            <a:pPr marL="0" indent="0">
              <a:lnSpc>
                <a:spcPct val="120000"/>
              </a:lnSpc>
              <a:spcBef>
                <a:spcPts val="0"/>
              </a:spcBef>
              <a:buNone/>
            </a:pPr>
            <a:r>
              <a:rPr lang="en-US" sz="1600" dirty="0"/>
              <a:t>December		January 15</a:t>
            </a:r>
          </a:p>
          <a:p>
            <a:pPr marL="0" indent="0">
              <a:lnSpc>
                <a:spcPct val="120000"/>
              </a:lnSpc>
              <a:spcBef>
                <a:spcPts val="0"/>
              </a:spcBef>
              <a:buNone/>
            </a:pPr>
            <a:r>
              <a:rPr lang="en-US" sz="1600" dirty="0"/>
              <a:t>January		February 15</a:t>
            </a:r>
          </a:p>
          <a:p>
            <a:pPr marL="0" indent="0">
              <a:lnSpc>
                <a:spcPct val="120000"/>
              </a:lnSpc>
              <a:spcBef>
                <a:spcPts val="0"/>
              </a:spcBef>
              <a:buNone/>
            </a:pPr>
            <a:r>
              <a:rPr lang="en-US" sz="1600" dirty="0"/>
              <a:t>February		March 15</a:t>
            </a:r>
          </a:p>
          <a:p>
            <a:pPr marL="0" indent="0">
              <a:lnSpc>
                <a:spcPct val="120000"/>
              </a:lnSpc>
              <a:spcBef>
                <a:spcPts val="0"/>
              </a:spcBef>
              <a:buNone/>
            </a:pPr>
            <a:r>
              <a:rPr lang="en-US" sz="1600" dirty="0"/>
              <a:t>March		April 15</a:t>
            </a:r>
          </a:p>
          <a:p>
            <a:pPr marL="0" indent="0">
              <a:lnSpc>
                <a:spcPct val="120000"/>
              </a:lnSpc>
              <a:spcBef>
                <a:spcPts val="0"/>
              </a:spcBef>
              <a:buNone/>
            </a:pPr>
            <a:r>
              <a:rPr lang="en-US" sz="1600" dirty="0"/>
              <a:t>April			May 15</a:t>
            </a:r>
          </a:p>
          <a:p>
            <a:pPr marL="0" indent="0">
              <a:lnSpc>
                <a:spcPct val="120000"/>
              </a:lnSpc>
              <a:spcBef>
                <a:spcPts val="0"/>
              </a:spcBef>
              <a:buNone/>
            </a:pPr>
            <a:r>
              <a:rPr lang="en-US" sz="1600" dirty="0"/>
              <a:t>May			June 17</a:t>
            </a:r>
          </a:p>
          <a:p>
            <a:pPr marL="0" indent="0">
              <a:lnSpc>
                <a:spcPct val="120000"/>
              </a:lnSpc>
              <a:spcBef>
                <a:spcPts val="0"/>
              </a:spcBef>
              <a:buNone/>
            </a:pPr>
            <a:r>
              <a:rPr lang="en-US" sz="1600" dirty="0"/>
              <a:t>June			Please follow deadlines that will be published in the year-end schedule.</a:t>
            </a:r>
          </a:p>
          <a:p>
            <a:pPr marL="0" indent="0">
              <a:buNone/>
            </a:pPr>
            <a:endParaRPr lang="en-US" sz="1600" dirty="0"/>
          </a:p>
          <a:p>
            <a:r>
              <a:rPr lang="en-US" sz="1600" dirty="0"/>
              <a:t>This means all processing that should be reflected in a particular month’s work would need to be completed by the posted date:</a:t>
            </a:r>
          </a:p>
          <a:p>
            <a:pPr lvl="1"/>
            <a:r>
              <a:rPr lang="en-US" sz="1600" dirty="0"/>
              <a:t>Refunds</a:t>
            </a:r>
          </a:p>
          <a:p>
            <a:pPr lvl="1"/>
            <a:r>
              <a:rPr lang="en-US" sz="1600" dirty="0"/>
              <a:t>End of the Month work</a:t>
            </a:r>
          </a:p>
          <a:p>
            <a:pPr lvl="1"/>
            <a:r>
              <a:rPr lang="en-US" sz="1600" dirty="0"/>
              <a:t>Order to Cash Interest will be shifted forward and processed in the following month:</a:t>
            </a:r>
          </a:p>
          <a:p>
            <a:pPr lvl="2"/>
            <a:r>
              <a:rPr lang="en-US" sz="1400" dirty="0"/>
              <a:t>For example, if your court processes interest on a monthly basis, the August interest received (usually by September 15</a:t>
            </a:r>
            <a:r>
              <a:rPr lang="en-US" sz="1400" baseline="30000" dirty="0"/>
              <a:t>th</a:t>
            </a:r>
            <a:r>
              <a:rPr lang="en-US" sz="1400" dirty="0"/>
              <a:t>) would be processed in your September EOM work, rather than waiting to receive the interest amount to process with your August EOM disbursements.  The same principle would apply to quarterly interest disbursements. </a:t>
            </a:r>
          </a:p>
          <a:p>
            <a:pPr lvl="2"/>
            <a:r>
              <a:rPr lang="en-US" sz="1400" dirty="0"/>
              <a:t>Exception:  At Year-end, everyone will need to wait for the June interest to complete their final year-end disbursements.</a:t>
            </a:r>
            <a:endParaRPr lang="en-US" sz="1800" dirty="0"/>
          </a:p>
          <a:p>
            <a:r>
              <a:rPr lang="en-US" sz="1600" dirty="0"/>
              <a:t>Months will be officially closed within the GEARS system to prevent further processing and messages will be received if attempts are made to process transactions in closed months.  </a:t>
            </a:r>
          </a:p>
          <a:p>
            <a:r>
              <a:rPr lang="en-US" sz="1600" dirty="0"/>
              <a:t>The DBF suggests that courts attempt to have their EOM month process completed by the 10</a:t>
            </a:r>
            <a:r>
              <a:rPr lang="en-US" sz="1600" baseline="30000" dirty="0"/>
              <a:t>th</a:t>
            </a:r>
            <a:r>
              <a:rPr lang="en-US" sz="1600" dirty="0"/>
              <a:t> of each month to comply with the close schedule.</a:t>
            </a:r>
          </a:p>
          <a:p>
            <a:r>
              <a:rPr lang="en-US" sz="1600" dirty="0"/>
              <a:t>When an error message is received, please reference the “What To Do” document on the GEARS website under the General Section of the Tip Sheet page.  </a:t>
            </a:r>
            <a:endParaRPr lang="en-US" dirty="0"/>
          </a:p>
          <a:p>
            <a:pPr marL="0" indent="0">
              <a:buNone/>
            </a:pPr>
            <a:endParaRPr lang="en-US" dirty="0"/>
          </a:p>
          <a:p>
            <a:pPr marL="400050" lvl="1" indent="0">
              <a:buNone/>
            </a:pPr>
            <a:endParaRPr lang="en-US" sz="2400" dirty="0"/>
          </a:p>
        </p:txBody>
      </p:sp>
    </p:spTree>
    <p:extLst>
      <p:ext uri="{BB962C8B-B14F-4D97-AF65-F5344CB8AC3E}">
        <p14:creationId xmlns:p14="http://schemas.microsoft.com/office/powerpoint/2010/main" val="471402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152400" y="76200"/>
            <a:ext cx="6589199" cy="1280890"/>
          </a:xfrm>
        </p:spPr>
        <p:txBody>
          <a:bodyPr>
            <a:normAutofit/>
          </a:bodyPr>
          <a:lstStyle/>
          <a:p>
            <a:r>
              <a:rPr lang="en-US" altLang="en-US" sz="2800" dirty="0">
                <a:solidFill>
                  <a:srgbClr val="FF0000"/>
                </a:solidFill>
                <a:ea typeface="ＭＳ Ｐゴシック" pitchFamily="34" charset="-128"/>
              </a:rPr>
              <a:t>Understanding Chartfields in GEARS</a:t>
            </a:r>
          </a:p>
        </p:txBody>
      </p:sp>
      <p:sp>
        <p:nvSpPr>
          <p:cNvPr id="2" name="Content Placeholder 1"/>
          <p:cNvSpPr>
            <a:spLocks noGrp="1"/>
          </p:cNvSpPr>
          <p:nvPr>
            <p:ph idx="1"/>
          </p:nvPr>
        </p:nvSpPr>
        <p:spPr>
          <a:xfrm>
            <a:off x="232848" y="927100"/>
            <a:ext cx="8718331" cy="4965700"/>
          </a:xfrm>
        </p:spPr>
        <p:txBody>
          <a:bodyPr>
            <a:normAutofit/>
          </a:bodyPr>
          <a:lstStyle/>
          <a:p>
            <a:endParaRPr lang="en-US" sz="2000" dirty="0"/>
          </a:p>
          <a:p>
            <a:r>
              <a:rPr lang="en-US" sz="2000" dirty="0"/>
              <a:t>The Judiciary’s full chartfield stream consists of 7 fields of information, which when combined define the proper allocation of transactions </a:t>
            </a:r>
            <a:r>
              <a:rPr lang="en-US" dirty="0"/>
              <a:t>within</a:t>
            </a:r>
            <a:r>
              <a:rPr lang="en-US" sz="2000" dirty="0"/>
              <a:t> general ledger, budgeting and revenue recording.</a:t>
            </a:r>
          </a:p>
          <a:p>
            <a:r>
              <a:rPr lang="en-US" sz="2000" dirty="0"/>
              <a:t>All fields of the Chartfields are required to define and validate funding.</a:t>
            </a:r>
          </a:p>
          <a:p>
            <a:pPr marL="0" indent="0">
              <a:buNone/>
            </a:pPr>
            <a:endParaRPr lang="en-US" sz="2000" dirty="0"/>
          </a:p>
        </p:txBody>
      </p:sp>
      <p:sp>
        <p:nvSpPr>
          <p:cNvPr id="4" name="Rectangle 3"/>
          <p:cNvSpPr/>
          <p:nvPr/>
        </p:nvSpPr>
        <p:spPr bwMode="auto">
          <a:xfrm>
            <a:off x="323780" y="4254759"/>
            <a:ext cx="8600528" cy="1638041"/>
          </a:xfrm>
          <a:prstGeom prst="rect">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a:ln>
                <a:noFill/>
              </a:ln>
              <a:solidFill>
                <a:schemeClr val="tx1"/>
              </a:solidFill>
              <a:effectLst/>
              <a:latin typeface="Arial" charset="0"/>
            </a:endParaRPr>
          </a:p>
        </p:txBody>
      </p:sp>
      <p:pic>
        <p:nvPicPr>
          <p:cNvPr id="7" name="Picture 6">
            <a:extLst>
              <a:ext uri="{FF2B5EF4-FFF2-40B4-BE49-F238E27FC236}">
                <a16:creationId xmlns:a16="http://schemas.microsoft.com/office/drawing/2014/main" id="{A5C3233D-6909-4785-B315-FD1A6A851884}"/>
              </a:ext>
            </a:extLst>
          </p:cNvPr>
          <p:cNvPicPr>
            <a:picLocks noChangeAspect="1"/>
          </p:cNvPicPr>
          <p:nvPr/>
        </p:nvPicPr>
        <p:blipFill>
          <a:blip r:embed="rId2"/>
          <a:stretch>
            <a:fillRect/>
          </a:stretch>
        </p:blipFill>
        <p:spPr>
          <a:xfrm>
            <a:off x="990600" y="4495800"/>
            <a:ext cx="6934200" cy="1143000"/>
          </a:xfrm>
          <a:prstGeom prst="rect">
            <a:avLst/>
          </a:prstGeom>
        </p:spPr>
      </p:pic>
    </p:spTree>
    <p:extLst>
      <p:ext uri="{BB962C8B-B14F-4D97-AF65-F5344CB8AC3E}">
        <p14:creationId xmlns:p14="http://schemas.microsoft.com/office/powerpoint/2010/main" val="18675160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6589199" cy="1280890"/>
          </a:xfrm>
        </p:spPr>
        <p:txBody>
          <a:bodyPr>
            <a:normAutofit/>
          </a:bodyPr>
          <a:lstStyle/>
          <a:p>
            <a:r>
              <a:rPr lang="en-US" sz="3200" dirty="0">
                <a:solidFill>
                  <a:srgbClr val="FF0000"/>
                </a:solidFill>
              </a:rPr>
              <a:t>Process End of Month</a:t>
            </a:r>
            <a:endParaRPr lang="en-US" sz="3200" dirty="0"/>
          </a:p>
        </p:txBody>
      </p:sp>
      <p:sp>
        <p:nvSpPr>
          <p:cNvPr id="3" name="Content Placeholder 2"/>
          <p:cNvSpPr>
            <a:spLocks noGrp="1"/>
          </p:cNvSpPr>
          <p:nvPr>
            <p:ph idx="1"/>
          </p:nvPr>
        </p:nvSpPr>
        <p:spPr>
          <a:xfrm>
            <a:off x="838200" y="1066800"/>
            <a:ext cx="8229600" cy="5638800"/>
          </a:xfrm>
        </p:spPr>
        <p:txBody>
          <a:bodyPr>
            <a:normAutofit fontScale="32500" lnSpcReduction="20000"/>
          </a:bodyPr>
          <a:lstStyle/>
          <a:p>
            <a:endParaRPr lang="en-US" sz="2400" dirty="0"/>
          </a:p>
          <a:p>
            <a:pPr marL="0" indent="0">
              <a:buNone/>
            </a:pPr>
            <a:r>
              <a:rPr lang="en-US" sz="4300" b="1" dirty="0"/>
              <a:t>Following the OTC Manual</a:t>
            </a:r>
          </a:p>
          <a:p>
            <a:endParaRPr lang="en-US" sz="4000" dirty="0"/>
          </a:p>
          <a:p>
            <a:r>
              <a:rPr lang="en-US" sz="4000" dirty="0"/>
              <a:t>STEP 1: Create Local Revenue Bills </a:t>
            </a:r>
          </a:p>
          <a:p>
            <a:r>
              <a:rPr lang="en-US" sz="4000" dirty="0"/>
              <a:t>STEP 2: Run the Billing Interface </a:t>
            </a:r>
          </a:p>
          <a:p>
            <a:r>
              <a:rPr lang="en-US" sz="4000" dirty="0"/>
              <a:t>STEP 3: Verify Data </a:t>
            </a:r>
          </a:p>
          <a:p>
            <a:r>
              <a:rPr lang="en-US" sz="4000" dirty="0"/>
              <a:t>STEP 4: Run Disbursement Reports  </a:t>
            </a:r>
          </a:p>
          <a:p>
            <a:r>
              <a:rPr lang="en-US" sz="4000" dirty="0"/>
              <a:t>STEP 5: Post Local Revenue Interest - CIRCUIT COURT ONLY</a:t>
            </a:r>
          </a:p>
          <a:p>
            <a:pPr lvl="1"/>
            <a:r>
              <a:rPr lang="en-US" sz="3800" dirty="0"/>
              <a:t>STEP 5.1 – Generate and Print Local Revenue Disbursement Reports </a:t>
            </a:r>
          </a:p>
          <a:p>
            <a:pPr lvl="1"/>
            <a:r>
              <a:rPr lang="en-US" sz="3800" dirty="0"/>
              <a:t>STEP 5.2 – Create a Local Interest Bill </a:t>
            </a:r>
          </a:p>
          <a:p>
            <a:r>
              <a:rPr lang="en-US" sz="4000" dirty="0"/>
              <a:t>STEP 6: Update Bill Status</a:t>
            </a:r>
          </a:p>
          <a:p>
            <a:r>
              <a:rPr lang="en-US" sz="4000" dirty="0"/>
              <a:t>STEP 7: Process Single Action Invoice </a:t>
            </a:r>
          </a:p>
          <a:p>
            <a:r>
              <a:rPr lang="en-US" sz="4000" dirty="0"/>
              <a:t>STEP 8: Run the AR_UPDATE Process for Local Revenue </a:t>
            </a:r>
          </a:p>
          <a:p>
            <a:r>
              <a:rPr lang="en-US" sz="4000" dirty="0"/>
              <a:t>STEP 9: Verify Local Revenue Disbursements </a:t>
            </a:r>
          </a:p>
          <a:p>
            <a:r>
              <a:rPr lang="en-US" sz="4000" dirty="0"/>
              <a:t>STEP 10: Run the AR Aging Report </a:t>
            </a:r>
          </a:p>
          <a:p>
            <a:r>
              <a:rPr lang="en-US" sz="4000" dirty="0"/>
              <a:t>STEP 11: Create a Refund Worksheet</a:t>
            </a:r>
          </a:p>
          <a:p>
            <a:r>
              <a:rPr lang="en-US" sz="4000" dirty="0"/>
              <a:t>STEP 12: Re-Run the AR_UPDATE Process for Local Revenue </a:t>
            </a:r>
          </a:p>
          <a:p>
            <a:r>
              <a:rPr lang="en-US" sz="4000" dirty="0"/>
              <a:t>STEP 13: Re-Run the AR Aging Report </a:t>
            </a:r>
          </a:p>
          <a:p>
            <a:r>
              <a:rPr lang="en-US" sz="4000" dirty="0"/>
              <a:t>STEP 14: Load to AP for Voucher Creation</a:t>
            </a:r>
          </a:p>
        </p:txBody>
      </p:sp>
    </p:spTree>
    <p:extLst>
      <p:ext uri="{BB962C8B-B14F-4D97-AF65-F5344CB8AC3E}">
        <p14:creationId xmlns:p14="http://schemas.microsoft.com/office/powerpoint/2010/main" val="29998584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858DB-6CB5-425D-A89C-7C7EE463EEE1}"/>
              </a:ext>
            </a:extLst>
          </p:cNvPr>
          <p:cNvSpPr>
            <a:spLocks noGrp="1"/>
          </p:cNvSpPr>
          <p:nvPr>
            <p:ph type="title"/>
          </p:nvPr>
        </p:nvSpPr>
        <p:spPr>
          <a:xfrm>
            <a:off x="152400" y="152400"/>
            <a:ext cx="8382001" cy="533400"/>
          </a:xfrm>
        </p:spPr>
        <p:txBody>
          <a:bodyPr>
            <a:normAutofit fontScale="90000"/>
          </a:bodyPr>
          <a:lstStyle/>
          <a:p>
            <a:r>
              <a:rPr lang="en-US" dirty="0">
                <a:solidFill>
                  <a:srgbClr val="FF0000"/>
                </a:solidFill>
              </a:rPr>
              <a:t>How to Schedule A Query </a:t>
            </a:r>
          </a:p>
        </p:txBody>
      </p:sp>
      <p:sp>
        <p:nvSpPr>
          <p:cNvPr id="3" name="Content Placeholder 2">
            <a:extLst>
              <a:ext uri="{FF2B5EF4-FFF2-40B4-BE49-F238E27FC236}">
                <a16:creationId xmlns:a16="http://schemas.microsoft.com/office/drawing/2014/main" id="{EB910692-299C-468E-B486-1F09F1218A4C}"/>
              </a:ext>
            </a:extLst>
          </p:cNvPr>
          <p:cNvSpPr>
            <a:spLocks noGrp="1"/>
          </p:cNvSpPr>
          <p:nvPr>
            <p:ph idx="1"/>
          </p:nvPr>
        </p:nvSpPr>
        <p:spPr>
          <a:xfrm>
            <a:off x="609600" y="1600200"/>
            <a:ext cx="7924801" cy="4311022"/>
          </a:xfrm>
        </p:spPr>
        <p:txBody>
          <a:bodyPr/>
          <a:lstStyle/>
          <a:p>
            <a:pPr marL="0" indent="0">
              <a:buNone/>
            </a:pPr>
            <a:r>
              <a:rPr lang="en-US" dirty="0"/>
              <a:t>There are times when scheduling a query is beneficial, when either the query takes too long to run or has more rows than can be displayed on a page. </a:t>
            </a:r>
          </a:p>
          <a:p>
            <a:pPr marL="0" indent="0">
              <a:buNone/>
            </a:pPr>
            <a:endParaRPr lang="en-US" dirty="0"/>
          </a:p>
          <a:p>
            <a:pPr marL="0" indent="0">
              <a:buNone/>
            </a:pPr>
            <a:r>
              <a:rPr lang="en-US" i="1" dirty="0"/>
              <a:t>Scheduling a query can be done in three steps:</a:t>
            </a:r>
          </a:p>
          <a:p>
            <a:pPr lvl="1"/>
            <a:r>
              <a:rPr lang="en-US" dirty="0"/>
              <a:t>STEP 1: Search for a Query to Schedule</a:t>
            </a:r>
          </a:p>
          <a:p>
            <a:pPr lvl="1">
              <a:buFont typeface="Wingdings 3" panose="05040102010807070707" pitchFamily="18" charset="2"/>
              <a:buChar char=""/>
            </a:pPr>
            <a:r>
              <a:rPr lang="en-US" dirty="0"/>
              <a:t>STEP 2: Schedule the Query</a:t>
            </a:r>
          </a:p>
          <a:p>
            <a:pPr lvl="1"/>
            <a:r>
              <a:rPr lang="en-US" dirty="0"/>
              <a:t>STEP 3: Open the Schedule Query </a:t>
            </a:r>
          </a:p>
          <a:p>
            <a:pPr lvl="1"/>
            <a:endParaRPr lang="en-US" dirty="0"/>
          </a:p>
          <a:p>
            <a:pPr marL="457200" lvl="1" indent="0">
              <a:buNone/>
            </a:pPr>
            <a:r>
              <a:rPr lang="en-US" b="1" i="1" dirty="0">
                <a:solidFill>
                  <a:srgbClr val="FF0000"/>
                </a:solidFill>
              </a:rPr>
              <a:t>Note:  </a:t>
            </a:r>
            <a:r>
              <a:rPr lang="en-US" dirty="0"/>
              <a:t>Instruction can be found on the GEARS website, in the General Section of the tip sheets. </a:t>
            </a:r>
          </a:p>
          <a:p>
            <a:pPr lvl="1"/>
            <a:endParaRPr lang="en-US" dirty="0"/>
          </a:p>
          <a:p>
            <a:pPr marL="457200" lvl="1" indent="0">
              <a:buNone/>
            </a:pPr>
            <a:endParaRPr lang="en-US" dirty="0"/>
          </a:p>
        </p:txBody>
      </p:sp>
    </p:spTree>
    <p:extLst>
      <p:ext uri="{BB962C8B-B14F-4D97-AF65-F5344CB8AC3E}">
        <p14:creationId xmlns:p14="http://schemas.microsoft.com/office/powerpoint/2010/main" val="38889285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97EC7-BDF2-477A-897F-E5B9DF663F9A}"/>
              </a:ext>
            </a:extLst>
          </p:cNvPr>
          <p:cNvSpPr>
            <a:spLocks noGrp="1"/>
          </p:cNvSpPr>
          <p:nvPr>
            <p:ph type="title"/>
          </p:nvPr>
        </p:nvSpPr>
        <p:spPr>
          <a:xfrm>
            <a:off x="685801" y="152400"/>
            <a:ext cx="7848600" cy="533400"/>
          </a:xfrm>
        </p:spPr>
        <p:txBody>
          <a:bodyPr>
            <a:normAutofit fontScale="90000"/>
          </a:bodyPr>
          <a:lstStyle/>
          <a:p>
            <a:r>
              <a:rPr lang="en-US" dirty="0">
                <a:solidFill>
                  <a:srgbClr val="FF0000"/>
                </a:solidFill>
              </a:rPr>
              <a:t>Scheduling a Query  </a:t>
            </a:r>
          </a:p>
        </p:txBody>
      </p:sp>
      <p:sp>
        <p:nvSpPr>
          <p:cNvPr id="3" name="Content Placeholder 2">
            <a:extLst>
              <a:ext uri="{FF2B5EF4-FFF2-40B4-BE49-F238E27FC236}">
                <a16:creationId xmlns:a16="http://schemas.microsoft.com/office/drawing/2014/main" id="{4DA996ED-A773-4DB6-A3E2-847F10F175A0}"/>
              </a:ext>
            </a:extLst>
          </p:cNvPr>
          <p:cNvSpPr>
            <a:spLocks noGrp="1"/>
          </p:cNvSpPr>
          <p:nvPr>
            <p:ph idx="1"/>
          </p:nvPr>
        </p:nvSpPr>
        <p:spPr>
          <a:xfrm>
            <a:off x="609600" y="1295400"/>
            <a:ext cx="8305799" cy="4615822"/>
          </a:xfrm>
        </p:spPr>
        <p:txBody>
          <a:bodyPr/>
          <a:lstStyle/>
          <a:p>
            <a:pPr marL="0" indent="0">
              <a:buNone/>
            </a:pPr>
            <a:r>
              <a:rPr lang="en-US" b="1" i="1" dirty="0"/>
              <a:t>Step 1:  </a:t>
            </a:r>
            <a:r>
              <a:rPr lang="en-US" i="1" dirty="0"/>
              <a:t> </a:t>
            </a:r>
            <a:r>
              <a:rPr lang="en-US" dirty="0"/>
              <a:t>Search for a Query to Schedule </a:t>
            </a:r>
            <a:endParaRPr lang="en-US" b="1" i="1" dirty="0"/>
          </a:p>
          <a:p>
            <a:pPr marL="0" indent="0">
              <a:buNone/>
            </a:pPr>
            <a:r>
              <a:rPr lang="en-US" b="1" i="1" dirty="0"/>
              <a:t>NAVIGATION: </a:t>
            </a:r>
            <a:r>
              <a:rPr lang="en-US" i="1" dirty="0"/>
              <a:t>Main Menu &gt; Reporting Tools &gt; Query &gt; Query Viewer</a:t>
            </a:r>
          </a:p>
          <a:p>
            <a:pPr marL="0" indent="0">
              <a:buNone/>
            </a:pPr>
            <a:endParaRPr lang="en-US" i="1" dirty="0"/>
          </a:p>
          <a:p>
            <a:pPr marL="0" indent="0">
              <a:buNone/>
            </a:pPr>
            <a:endParaRPr lang="en-US" i="1" dirty="0"/>
          </a:p>
          <a:p>
            <a:endParaRPr lang="en-US" i="1" dirty="0"/>
          </a:p>
          <a:p>
            <a:pPr marL="0" indent="0">
              <a:buNone/>
            </a:pPr>
            <a:r>
              <a:rPr lang="en-US" i="1" dirty="0"/>
              <a:t> </a:t>
            </a:r>
            <a:endParaRPr lang="en-US" dirty="0"/>
          </a:p>
        </p:txBody>
      </p:sp>
      <p:pic>
        <p:nvPicPr>
          <p:cNvPr id="8" name="Content Placeholder 3">
            <a:extLst>
              <a:ext uri="{FF2B5EF4-FFF2-40B4-BE49-F238E27FC236}">
                <a16:creationId xmlns:a16="http://schemas.microsoft.com/office/drawing/2014/main" id="{1E6DFB6D-63BD-41A1-AEBB-B093E428E7C3}"/>
              </a:ext>
            </a:extLst>
          </p:cNvPr>
          <p:cNvPicPr>
            <a:picLocks noChangeAspect="1"/>
          </p:cNvPicPr>
          <p:nvPr/>
        </p:nvPicPr>
        <p:blipFill>
          <a:blip r:embed="rId2"/>
          <a:stretch>
            <a:fillRect/>
          </a:stretch>
        </p:blipFill>
        <p:spPr>
          <a:xfrm>
            <a:off x="609600" y="2362200"/>
            <a:ext cx="8077200" cy="3657600"/>
          </a:xfrm>
          <a:prstGeom prst="rect">
            <a:avLst/>
          </a:prstGeom>
        </p:spPr>
      </p:pic>
      <p:sp>
        <p:nvSpPr>
          <p:cNvPr id="9" name="Rectangle 8">
            <a:extLst>
              <a:ext uri="{FF2B5EF4-FFF2-40B4-BE49-F238E27FC236}">
                <a16:creationId xmlns:a16="http://schemas.microsoft.com/office/drawing/2014/main" id="{8D201A6B-ED37-41D6-A8A0-47CDF13CE4F3}"/>
              </a:ext>
            </a:extLst>
          </p:cNvPr>
          <p:cNvSpPr/>
          <p:nvPr/>
        </p:nvSpPr>
        <p:spPr>
          <a:xfrm>
            <a:off x="6096000" y="5638800"/>
            <a:ext cx="685800" cy="3810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4918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B8941C-FDB4-4667-8E55-E0F1C2068440}"/>
              </a:ext>
            </a:extLst>
          </p:cNvPr>
          <p:cNvSpPr>
            <a:spLocks noGrp="1"/>
          </p:cNvSpPr>
          <p:nvPr>
            <p:ph type="title"/>
          </p:nvPr>
        </p:nvSpPr>
        <p:spPr>
          <a:xfrm>
            <a:off x="457200" y="152400"/>
            <a:ext cx="8077201" cy="533400"/>
          </a:xfrm>
        </p:spPr>
        <p:txBody>
          <a:bodyPr>
            <a:normAutofit fontScale="90000"/>
          </a:bodyPr>
          <a:lstStyle/>
          <a:p>
            <a:r>
              <a:rPr lang="en-US" dirty="0">
                <a:solidFill>
                  <a:srgbClr val="FF0000"/>
                </a:solidFill>
              </a:rPr>
              <a:t>Scheduling a Query – continued </a:t>
            </a:r>
            <a:endParaRPr lang="en-US" dirty="0"/>
          </a:p>
        </p:txBody>
      </p:sp>
      <p:sp>
        <p:nvSpPr>
          <p:cNvPr id="5" name="Content Placeholder 4">
            <a:extLst>
              <a:ext uri="{FF2B5EF4-FFF2-40B4-BE49-F238E27FC236}">
                <a16:creationId xmlns:a16="http://schemas.microsoft.com/office/drawing/2014/main" id="{4889CA8B-1719-475B-A155-FA3D4DD301A8}"/>
              </a:ext>
            </a:extLst>
          </p:cNvPr>
          <p:cNvSpPr>
            <a:spLocks noGrp="1"/>
          </p:cNvSpPr>
          <p:nvPr>
            <p:ph idx="1"/>
          </p:nvPr>
        </p:nvSpPr>
        <p:spPr>
          <a:xfrm>
            <a:off x="685801" y="1295400"/>
            <a:ext cx="7848600" cy="4615822"/>
          </a:xfrm>
        </p:spPr>
        <p:txBody>
          <a:bodyPr>
            <a:normAutofit fontScale="25000" lnSpcReduction="20000"/>
          </a:bodyPr>
          <a:lstStyle/>
          <a:p>
            <a:pPr marL="0" indent="0">
              <a:buNone/>
            </a:pPr>
            <a:r>
              <a:rPr lang="en-US" sz="7200" b="1" i="1" dirty="0"/>
              <a:t>Step 2:  </a:t>
            </a:r>
            <a:r>
              <a:rPr lang="en-US" sz="7200" dirty="0"/>
              <a:t>Schedule the Query</a:t>
            </a:r>
          </a:p>
          <a:p>
            <a:pPr marL="0" indent="0">
              <a:buNone/>
            </a:pPr>
            <a:endParaRPr lang="en-US" sz="7200" dirty="0"/>
          </a:p>
          <a:p>
            <a:pPr lvl="1">
              <a:buFont typeface="Wingdings 3" panose="05040102010807070707" pitchFamily="18" charset="2"/>
              <a:buChar char="´"/>
            </a:pPr>
            <a:r>
              <a:rPr lang="en-US" sz="7200" dirty="0"/>
              <a:t>Add query name - The exact name of the query.   For example:</a:t>
            </a:r>
            <a:endParaRPr lang="en-US" sz="7200" i="1" dirty="0"/>
          </a:p>
          <a:p>
            <a:pPr lvl="1">
              <a:buFont typeface="Wingdings 3" panose="05040102010807070707" pitchFamily="18" charset="2"/>
              <a:buChar char="´"/>
            </a:pPr>
            <a:r>
              <a:rPr lang="en-US" sz="7200" dirty="0"/>
              <a:t>Query parameter - Your batch agency, From and To dates</a:t>
            </a:r>
          </a:p>
          <a:p>
            <a:pPr lvl="1">
              <a:buFont typeface="Wingdings 3" panose="05040102010807070707" pitchFamily="18" charset="2"/>
              <a:buChar char="´"/>
            </a:pPr>
            <a:r>
              <a:rPr lang="en-US" sz="7200" dirty="0"/>
              <a:t>Schedule Query – Enter the desired description </a:t>
            </a:r>
          </a:p>
          <a:p>
            <a:pPr lvl="1">
              <a:buFont typeface="Wingdings 3" panose="05040102010807070707" pitchFamily="18" charset="2"/>
              <a:buChar char="´"/>
            </a:pPr>
            <a:r>
              <a:rPr lang="en-US" sz="7200" dirty="0"/>
              <a:t>Process schedule request - Enter date and time in which to run the query. </a:t>
            </a:r>
          </a:p>
          <a:p>
            <a:pPr lvl="1">
              <a:buFont typeface="Wingdings 3" panose="05040102010807070707" pitchFamily="18" charset="2"/>
              <a:buChar char="´"/>
            </a:pPr>
            <a:r>
              <a:rPr lang="en-US" sz="7200" dirty="0"/>
              <a:t>Query viewer - Display query </a:t>
            </a:r>
          </a:p>
          <a:p>
            <a:pPr lvl="1">
              <a:buFont typeface="Wingdings 3" panose="05040102010807070707" pitchFamily="18" charset="2"/>
              <a:buChar char="´"/>
            </a:pPr>
            <a:endParaRPr lang="en-US" b="1" i="1" dirty="0"/>
          </a:p>
          <a:p>
            <a:pPr marL="0" indent="0">
              <a:buNone/>
            </a:pPr>
            <a:endParaRPr lang="en-US" b="1" i="1" dirty="0"/>
          </a:p>
          <a:p>
            <a:pPr marL="0" indent="0">
              <a:buNone/>
            </a:pPr>
            <a:endParaRPr lang="en-US" b="1" i="1" dirty="0"/>
          </a:p>
          <a:p>
            <a:pPr marL="0" indent="0">
              <a:buNone/>
            </a:pPr>
            <a:r>
              <a:rPr lang="en-US" b="1" i="1" dirty="0"/>
              <a:t> </a:t>
            </a:r>
          </a:p>
          <a:p>
            <a:pPr marL="457200" lvl="1" indent="0">
              <a:buNone/>
            </a:pPr>
            <a:endParaRPr lang="en-US" b="1" i="1" dirty="0"/>
          </a:p>
          <a:p>
            <a:pPr marL="457200" lvl="1" indent="0">
              <a:buNone/>
            </a:pPr>
            <a:endParaRPr lang="en-US" b="1" i="1" dirty="0"/>
          </a:p>
          <a:p>
            <a:pPr lvl="1">
              <a:buFont typeface="Wingdings 3" panose="05040102010807070707" pitchFamily="18" charset="2"/>
              <a:buChar char="´"/>
            </a:pPr>
            <a:endParaRPr lang="en-US" b="1" i="1" dirty="0"/>
          </a:p>
          <a:p>
            <a:pPr marL="457200" lvl="1" indent="0">
              <a:buNone/>
            </a:pPr>
            <a:endParaRPr lang="en-US" b="1" i="1" dirty="0"/>
          </a:p>
          <a:p>
            <a:pPr lvl="1">
              <a:buFont typeface="Wingdings 3" panose="05040102010807070707" pitchFamily="18" charset="2"/>
              <a:buChar char="´"/>
            </a:pPr>
            <a:endParaRPr lang="en-US" b="1" i="1" dirty="0"/>
          </a:p>
          <a:p>
            <a:pPr lvl="1">
              <a:buFont typeface="Wingdings 3" panose="05040102010807070707" pitchFamily="18" charset="2"/>
              <a:buChar char="´"/>
            </a:pPr>
            <a:endParaRPr lang="en-US" b="1" i="1" dirty="0"/>
          </a:p>
          <a:p>
            <a:pPr marL="457200" lvl="1" indent="0">
              <a:buNone/>
            </a:pPr>
            <a:r>
              <a:rPr lang="en-US" b="1" i="1" dirty="0"/>
              <a:t> </a:t>
            </a:r>
          </a:p>
          <a:p>
            <a:pPr lvl="1">
              <a:buFont typeface="Wingdings 3" panose="05040102010807070707" pitchFamily="18" charset="2"/>
              <a:buChar char="´"/>
            </a:pPr>
            <a:endParaRPr lang="en-US" b="1" i="1" dirty="0"/>
          </a:p>
          <a:p>
            <a:pPr lvl="1">
              <a:buFont typeface="Wingdings 3" panose="05040102010807070707" pitchFamily="18" charset="2"/>
              <a:buChar char="´"/>
            </a:pPr>
            <a:endParaRPr lang="en-US" b="1" i="1" dirty="0"/>
          </a:p>
          <a:p>
            <a:pPr>
              <a:buFont typeface="Wingdings" panose="05000000000000000000" pitchFamily="2" charset="2"/>
              <a:buChar char="§"/>
            </a:pPr>
            <a:endParaRPr lang="en-US" b="1" i="1" dirty="0"/>
          </a:p>
        </p:txBody>
      </p:sp>
      <p:pic>
        <p:nvPicPr>
          <p:cNvPr id="7" name="Picture 6">
            <a:extLst>
              <a:ext uri="{FF2B5EF4-FFF2-40B4-BE49-F238E27FC236}">
                <a16:creationId xmlns:a16="http://schemas.microsoft.com/office/drawing/2014/main" id="{D57E1150-8973-437A-91B7-3DD9BEDC4CA1}"/>
              </a:ext>
            </a:extLst>
          </p:cNvPr>
          <p:cNvPicPr>
            <a:picLocks noChangeAspect="1"/>
          </p:cNvPicPr>
          <p:nvPr/>
        </p:nvPicPr>
        <p:blipFill>
          <a:blip r:embed="rId2"/>
          <a:stretch>
            <a:fillRect/>
          </a:stretch>
        </p:blipFill>
        <p:spPr>
          <a:xfrm>
            <a:off x="2819400" y="2209800"/>
            <a:ext cx="3276600" cy="304800"/>
          </a:xfrm>
          <a:prstGeom prst="rect">
            <a:avLst/>
          </a:prstGeom>
        </p:spPr>
      </p:pic>
    </p:spTree>
    <p:extLst>
      <p:ext uri="{BB962C8B-B14F-4D97-AF65-F5344CB8AC3E}">
        <p14:creationId xmlns:p14="http://schemas.microsoft.com/office/powerpoint/2010/main" val="32034369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C5BCF-05FE-4E9E-A4FD-211F7A3F6582}"/>
              </a:ext>
            </a:extLst>
          </p:cNvPr>
          <p:cNvSpPr>
            <a:spLocks noGrp="1"/>
          </p:cNvSpPr>
          <p:nvPr>
            <p:ph type="title"/>
          </p:nvPr>
        </p:nvSpPr>
        <p:spPr>
          <a:xfrm>
            <a:off x="381001" y="152400"/>
            <a:ext cx="8153400" cy="533400"/>
          </a:xfrm>
        </p:spPr>
        <p:txBody>
          <a:bodyPr>
            <a:normAutofit fontScale="90000"/>
          </a:bodyPr>
          <a:lstStyle/>
          <a:p>
            <a:r>
              <a:rPr lang="en-US" dirty="0">
                <a:solidFill>
                  <a:srgbClr val="FF0000"/>
                </a:solidFill>
              </a:rPr>
              <a:t>Scheduling a Query – continued </a:t>
            </a:r>
            <a:endParaRPr lang="en-US" dirty="0"/>
          </a:p>
        </p:txBody>
      </p:sp>
      <p:sp>
        <p:nvSpPr>
          <p:cNvPr id="3" name="Content Placeholder 2">
            <a:extLst>
              <a:ext uri="{FF2B5EF4-FFF2-40B4-BE49-F238E27FC236}">
                <a16:creationId xmlns:a16="http://schemas.microsoft.com/office/drawing/2014/main" id="{6640A21A-A683-42D2-975F-55582E544254}"/>
              </a:ext>
            </a:extLst>
          </p:cNvPr>
          <p:cNvSpPr>
            <a:spLocks noGrp="1"/>
          </p:cNvSpPr>
          <p:nvPr>
            <p:ph idx="1"/>
          </p:nvPr>
        </p:nvSpPr>
        <p:spPr>
          <a:xfrm>
            <a:off x="609601" y="1371600"/>
            <a:ext cx="7924800" cy="4539622"/>
          </a:xfrm>
        </p:spPr>
        <p:txBody>
          <a:bodyPr/>
          <a:lstStyle/>
          <a:p>
            <a:pPr marL="0" indent="0">
              <a:buNone/>
            </a:pPr>
            <a:r>
              <a:rPr lang="en-US" b="1" i="1" dirty="0"/>
              <a:t>Step 3:  </a:t>
            </a:r>
            <a:r>
              <a:rPr lang="en-US" dirty="0"/>
              <a:t>Open the Scheduled Query </a:t>
            </a:r>
          </a:p>
          <a:p>
            <a:pPr marL="0" indent="0">
              <a:buNone/>
            </a:pPr>
            <a:r>
              <a:rPr lang="en-US" b="1" i="1" dirty="0"/>
              <a:t>NAVIGATION: </a:t>
            </a:r>
            <a:r>
              <a:rPr lang="en-US" i="1" dirty="0"/>
              <a:t>Main Menu &gt; People Tools &gt; Process Scheduler &gt; Process Monitor</a:t>
            </a:r>
          </a:p>
          <a:p>
            <a:pPr marL="0" indent="0">
              <a:buNone/>
            </a:pPr>
            <a:endParaRPr lang="en-US" i="1" dirty="0"/>
          </a:p>
          <a:p>
            <a:pPr marL="0" indent="0">
              <a:buNone/>
            </a:pPr>
            <a:endParaRPr lang="en-US" dirty="0"/>
          </a:p>
          <a:p>
            <a:endParaRPr lang="en-US" dirty="0"/>
          </a:p>
          <a:p>
            <a:endParaRPr lang="en-US" dirty="0"/>
          </a:p>
          <a:p>
            <a:endParaRPr lang="en-US" dirty="0"/>
          </a:p>
        </p:txBody>
      </p:sp>
      <p:pic>
        <p:nvPicPr>
          <p:cNvPr id="5" name="Picture 4">
            <a:extLst>
              <a:ext uri="{FF2B5EF4-FFF2-40B4-BE49-F238E27FC236}">
                <a16:creationId xmlns:a16="http://schemas.microsoft.com/office/drawing/2014/main" id="{82538AD2-F93F-4274-B361-A48969A1DD23}"/>
              </a:ext>
            </a:extLst>
          </p:cNvPr>
          <p:cNvPicPr>
            <a:picLocks noChangeAspect="1"/>
          </p:cNvPicPr>
          <p:nvPr/>
        </p:nvPicPr>
        <p:blipFill>
          <a:blip r:embed="rId2"/>
          <a:stretch>
            <a:fillRect/>
          </a:stretch>
        </p:blipFill>
        <p:spPr>
          <a:xfrm>
            <a:off x="609601" y="2667000"/>
            <a:ext cx="7891272" cy="3733800"/>
          </a:xfrm>
          <a:prstGeom prst="rect">
            <a:avLst/>
          </a:prstGeom>
        </p:spPr>
      </p:pic>
      <p:sp>
        <p:nvSpPr>
          <p:cNvPr id="7" name="Rectangle 6">
            <a:extLst>
              <a:ext uri="{FF2B5EF4-FFF2-40B4-BE49-F238E27FC236}">
                <a16:creationId xmlns:a16="http://schemas.microsoft.com/office/drawing/2014/main" id="{3D153EA5-1B32-4F37-A0D8-90CA6AF366E4}"/>
              </a:ext>
            </a:extLst>
          </p:cNvPr>
          <p:cNvSpPr/>
          <p:nvPr/>
        </p:nvSpPr>
        <p:spPr>
          <a:xfrm>
            <a:off x="7772400" y="5257800"/>
            <a:ext cx="533400" cy="228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563972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6589199" cy="1280890"/>
          </a:xfrm>
        </p:spPr>
        <p:txBody>
          <a:bodyPr>
            <a:normAutofit/>
          </a:bodyPr>
          <a:lstStyle/>
          <a:p>
            <a:r>
              <a:rPr lang="en-US" sz="3200" dirty="0">
                <a:solidFill>
                  <a:srgbClr val="FF0000"/>
                </a:solidFill>
              </a:rPr>
              <a:t>Open Forum &amp; Questions</a:t>
            </a:r>
            <a:endParaRPr lang="en-US" sz="3200" dirty="0"/>
          </a:p>
        </p:txBody>
      </p:sp>
      <p:sp>
        <p:nvSpPr>
          <p:cNvPr id="3" name="Content Placeholder 2"/>
          <p:cNvSpPr>
            <a:spLocks noGrp="1"/>
          </p:cNvSpPr>
          <p:nvPr>
            <p:ph idx="1"/>
          </p:nvPr>
        </p:nvSpPr>
        <p:spPr>
          <a:xfrm>
            <a:off x="685800" y="1280890"/>
            <a:ext cx="7851387" cy="4249332"/>
          </a:xfrm>
        </p:spPr>
        <p:txBody>
          <a:bodyPr>
            <a:normAutofit/>
          </a:bodyPr>
          <a:lstStyle/>
          <a:p>
            <a:r>
              <a:rPr lang="en-US" sz="2400" dirty="0"/>
              <a:t>What other processes or reports would you like to see today?</a:t>
            </a:r>
          </a:p>
          <a:p>
            <a:r>
              <a:rPr lang="en-US" sz="2400" dirty="0"/>
              <a:t>Are there any GEARS OTC challenges you are having that we can assist with?</a:t>
            </a:r>
          </a:p>
          <a:p>
            <a:r>
              <a:rPr lang="en-US" sz="2400" dirty="0"/>
              <a:t>Any suggestions?</a:t>
            </a:r>
          </a:p>
          <a:p>
            <a:r>
              <a:rPr lang="en-US" sz="2400" dirty="0"/>
              <a:t>Any other questions?</a:t>
            </a:r>
          </a:p>
          <a:p>
            <a:endParaRPr lang="en-US" sz="2400" dirty="0"/>
          </a:p>
        </p:txBody>
      </p:sp>
    </p:spTree>
    <p:extLst>
      <p:ext uri="{BB962C8B-B14F-4D97-AF65-F5344CB8AC3E}">
        <p14:creationId xmlns:p14="http://schemas.microsoft.com/office/powerpoint/2010/main" val="4768349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52400"/>
            <a:ext cx="8003786" cy="4768222"/>
          </a:xfrm>
        </p:spPr>
        <p:txBody>
          <a:bodyPr>
            <a:noAutofit/>
          </a:bodyPr>
          <a:lstStyle/>
          <a:p>
            <a:endParaRPr lang="en-US" sz="2400" dirty="0"/>
          </a:p>
          <a:p>
            <a:pPr marL="114300" indent="0" algn="ctr">
              <a:buNone/>
            </a:pPr>
            <a:r>
              <a:rPr lang="en-US" sz="2400" b="1" dirty="0"/>
              <a:t>Please feel free to Contact Us:</a:t>
            </a:r>
          </a:p>
          <a:p>
            <a:pPr marL="114300" indent="0" algn="ctr">
              <a:spcBef>
                <a:spcPts val="0"/>
              </a:spcBef>
              <a:buNone/>
            </a:pPr>
            <a:r>
              <a:rPr lang="en-US" sz="2400" dirty="0">
                <a:solidFill>
                  <a:srgbClr val="FF0000"/>
                </a:solidFill>
              </a:rPr>
              <a:t>Help Desk</a:t>
            </a:r>
          </a:p>
          <a:p>
            <a:pPr marL="114300" indent="0" algn="ctr">
              <a:spcBef>
                <a:spcPts val="0"/>
              </a:spcBef>
              <a:buNone/>
            </a:pPr>
            <a:r>
              <a:rPr lang="en-US" sz="2400" dirty="0"/>
              <a:t>410-260-1114 or </a:t>
            </a:r>
            <a:r>
              <a:rPr lang="en-US" sz="2400" i="1" dirty="0"/>
              <a:t>email:</a:t>
            </a:r>
            <a:r>
              <a:rPr lang="en-US" sz="2400" dirty="0"/>
              <a:t> ServiceNow &lt;mdcourts@service-now.com&gt;</a:t>
            </a:r>
          </a:p>
          <a:p>
            <a:pPr marL="114300" indent="0" algn="ctr">
              <a:spcBef>
                <a:spcPts val="0"/>
              </a:spcBef>
              <a:buNone/>
            </a:pPr>
            <a:endParaRPr lang="en-US" sz="2400" dirty="0">
              <a:solidFill>
                <a:srgbClr val="FF0000"/>
              </a:solidFill>
            </a:endParaRPr>
          </a:p>
          <a:p>
            <a:pPr marL="114300" indent="0" algn="ctr">
              <a:spcBef>
                <a:spcPts val="0"/>
              </a:spcBef>
              <a:buNone/>
            </a:pPr>
            <a:r>
              <a:rPr lang="en-US" sz="2400" dirty="0">
                <a:solidFill>
                  <a:srgbClr val="FF0000"/>
                </a:solidFill>
              </a:rPr>
              <a:t>Brittanie Collier</a:t>
            </a:r>
          </a:p>
          <a:p>
            <a:pPr marL="114300" indent="0" algn="ctr">
              <a:spcBef>
                <a:spcPts val="0"/>
              </a:spcBef>
              <a:buNone/>
            </a:pPr>
            <a:r>
              <a:rPr lang="en-US" sz="2400" dirty="0"/>
              <a:t>Unit Director</a:t>
            </a:r>
          </a:p>
          <a:p>
            <a:pPr marL="114300" indent="0" algn="ctr">
              <a:spcBef>
                <a:spcPts val="0"/>
              </a:spcBef>
              <a:buNone/>
            </a:pPr>
            <a:r>
              <a:rPr lang="en-US" sz="2400" dirty="0"/>
              <a:t>410-260-1379</a:t>
            </a:r>
          </a:p>
          <a:p>
            <a:pPr marL="114300" indent="0" algn="ctr">
              <a:spcBef>
                <a:spcPts val="0"/>
              </a:spcBef>
              <a:buNone/>
            </a:pPr>
            <a:endParaRPr lang="en-US" sz="2400" dirty="0"/>
          </a:p>
          <a:p>
            <a:pPr marL="114300" indent="0" algn="ctr">
              <a:spcBef>
                <a:spcPts val="0"/>
              </a:spcBef>
              <a:buNone/>
            </a:pPr>
            <a:r>
              <a:rPr lang="en-US" sz="2400" dirty="0">
                <a:solidFill>
                  <a:srgbClr val="FF0000"/>
                </a:solidFill>
              </a:rPr>
              <a:t>Suzie Bishop</a:t>
            </a:r>
          </a:p>
          <a:p>
            <a:pPr marL="114300" indent="0" algn="ctr">
              <a:spcBef>
                <a:spcPts val="0"/>
              </a:spcBef>
              <a:buNone/>
            </a:pPr>
            <a:r>
              <a:rPr lang="en-US" sz="2400" dirty="0"/>
              <a:t>Revenue Supervisor</a:t>
            </a:r>
          </a:p>
          <a:p>
            <a:pPr marL="114300" indent="0" algn="ctr">
              <a:spcBef>
                <a:spcPts val="0"/>
              </a:spcBef>
              <a:buNone/>
            </a:pPr>
            <a:r>
              <a:rPr lang="en-US" sz="2400" dirty="0"/>
              <a:t>410-260-1413</a:t>
            </a:r>
          </a:p>
          <a:p>
            <a:pPr marL="114300" indent="0" algn="ctr">
              <a:spcBef>
                <a:spcPts val="0"/>
              </a:spcBef>
              <a:buNone/>
            </a:pPr>
            <a:endParaRPr lang="en-US" sz="2400" dirty="0">
              <a:solidFill>
                <a:srgbClr val="FF0000"/>
              </a:solidFill>
            </a:endParaRPr>
          </a:p>
          <a:p>
            <a:pPr marL="114300" indent="0" algn="ctr">
              <a:spcBef>
                <a:spcPts val="0"/>
              </a:spcBef>
              <a:buNone/>
            </a:pPr>
            <a:r>
              <a:rPr lang="en-US" sz="2400" dirty="0">
                <a:solidFill>
                  <a:srgbClr val="FF0000"/>
                </a:solidFill>
              </a:rPr>
              <a:t>Vesta Davis</a:t>
            </a:r>
          </a:p>
          <a:p>
            <a:pPr marL="114300" indent="0" algn="ctr">
              <a:spcBef>
                <a:spcPts val="0"/>
              </a:spcBef>
              <a:buNone/>
            </a:pPr>
            <a:r>
              <a:rPr lang="en-US" sz="2400" dirty="0"/>
              <a:t>Lead Worker</a:t>
            </a:r>
          </a:p>
          <a:p>
            <a:pPr marL="114300" indent="0" algn="ctr">
              <a:spcBef>
                <a:spcPts val="0"/>
              </a:spcBef>
              <a:buNone/>
            </a:pPr>
            <a:r>
              <a:rPr lang="en-US" sz="2400" dirty="0"/>
              <a:t>410-260-1297</a:t>
            </a:r>
          </a:p>
          <a:p>
            <a:endParaRPr lang="en-US" sz="2400" dirty="0"/>
          </a:p>
        </p:txBody>
      </p:sp>
    </p:spTree>
    <p:extLst>
      <p:ext uri="{BB962C8B-B14F-4D97-AF65-F5344CB8AC3E}">
        <p14:creationId xmlns:p14="http://schemas.microsoft.com/office/powerpoint/2010/main" val="2394595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152400" y="0"/>
            <a:ext cx="6589199" cy="685800"/>
          </a:xfrm>
        </p:spPr>
        <p:txBody>
          <a:bodyPr>
            <a:normAutofit/>
          </a:bodyPr>
          <a:lstStyle/>
          <a:p>
            <a:r>
              <a:rPr lang="en-US" altLang="en-US" sz="2900" dirty="0">
                <a:solidFill>
                  <a:srgbClr val="FF0000"/>
                </a:solidFill>
                <a:ea typeface="ＭＳ Ｐゴシック" pitchFamily="34" charset="-128"/>
              </a:rPr>
              <a:t>What is a SpeedChart?</a:t>
            </a:r>
          </a:p>
        </p:txBody>
      </p:sp>
      <p:sp>
        <p:nvSpPr>
          <p:cNvPr id="18" name="Content Placeholder 1"/>
          <p:cNvSpPr>
            <a:spLocks noGrp="1"/>
          </p:cNvSpPr>
          <p:nvPr>
            <p:ph idx="1"/>
          </p:nvPr>
        </p:nvSpPr>
        <p:spPr>
          <a:xfrm>
            <a:off x="1162775" y="457200"/>
            <a:ext cx="7924800" cy="3794880"/>
          </a:xfrm>
        </p:spPr>
        <p:txBody>
          <a:bodyPr>
            <a:normAutofit/>
          </a:bodyPr>
          <a:lstStyle/>
          <a:p>
            <a:r>
              <a:rPr lang="en-US" sz="1400" dirty="0"/>
              <a:t>A SpeedChart code is used to automatically populate 5 of the 7 fields that make up the Chartfield string. The register code is used similar to a Speedchart, enter the register code and all fields will populate except for Dept. </a:t>
            </a:r>
          </a:p>
          <a:p>
            <a:pPr lvl="1"/>
            <a:r>
              <a:rPr lang="en-US" sz="1400" dirty="0"/>
              <a:t>Increases data efficiency by reducing the number of keystrokes.</a:t>
            </a:r>
          </a:p>
          <a:p>
            <a:r>
              <a:rPr lang="en-US" sz="1400" dirty="0"/>
              <a:t>Enter your Program Cost Account (PCA) in the SpeedChart field and the system will auto populate Batch Agency, Fund, Program, Appropriation Number, and PCA.</a:t>
            </a:r>
          </a:p>
          <a:p>
            <a:r>
              <a:rPr lang="en-US" sz="1400" dirty="0"/>
              <a:t>In most cases, you will need to enter the two other fields, account and Appropriation Year.</a:t>
            </a:r>
          </a:p>
          <a:p>
            <a:r>
              <a:rPr lang="en-US" sz="1400" dirty="0"/>
              <a:t>Enter the Appropriation Year (year is based on the ending period of the current fiscal year, i.e. AY2019, unless the revenue was accrued).</a:t>
            </a:r>
          </a:p>
          <a:p>
            <a:pPr marL="0" indent="0">
              <a:buNone/>
            </a:pPr>
            <a:endParaRPr lang="en-US" sz="1600" dirty="0"/>
          </a:p>
          <a:p>
            <a:pPr marL="0" indent="0">
              <a:buNone/>
            </a:pPr>
            <a:endParaRPr lang="en-US" sz="1400" dirty="0"/>
          </a:p>
        </p:txBody>
      </p:sp>
      <p:pic>
        <p:nvPicPr>
          <p:cNvPr id="9" name="Picture 8"/>
          <p:cNvPicPr>
            <a:picLocks noChangeAspect="1"/>
          </p:cNvPicPr>
          <p:nvPr/>
        </p:nvPicPr>
        <p:blipFill>
          <a:blip r:embed="rId2"/>
          <a:stretch>
            <a:fillRect/>
          </a:stretch>
        </p:blipFill>
        <p:spPr>
          <a:xfrm>
            <a:off x="7543800" y="4528305"/>
            <a:ext cx="508000" cy="152400"/>
          </a:xfrm>
          <a:prstGeom prst="rect">
            <a:avLst/>
          </a:prstGeom>
        </p:spPr>
      </p:pic>
      <p:pic>
        <p:nvPicPr>
          <p:cNvPr id="6" name="Picture 5">
            <a:extLst>
              <a:ext uri="{FF2B5EF4-FFF2-40B4-BE49-F238E27FC236}">
                <a16:creationId xmlns:a16="http://schemas.microsoft.com/office/drawing/2014/main" id="{FB46C988-1827-417E-8C2A-D90921E3337E}"/>
              </a:ext>
            </a:extLst>
          </p:cNvPr>
          <p:cNvPicPr>
            <a:picLocks noChangeAspect="1"/>
          </p:cNvPicPr>
          <p:nvPr/>
        </p:nvPicPr>
        <p:blipFill>
          <a:blip r:embed="rId3"/>
          <a:stretch>
            <a:fillRect/>
          </a:stretch>
        </p:blipFill>
        <p:spPr>
          <a:xfrm>
            <a:off x="228601" y="5229226"/>
            <a:ext cx="8828494" cy="1323974"/>
          </a:xfrm>
          <a:prstGeom prst="rect">
            <a:avLst/>
          </a:prstGeom>
        </p:spPr>
      </p:pic>
      <p:pic>
        <p:nvPicPr>
          <p:cNvPr id="7" name="Picture 6">
            <a:extLst>
              <a:ext uri="{FF2B5EF4-FFF2-40B4-BE49-F238E27FC236}">
                <a16:creationId xmlns:a16="http://schemas.microsoft.com/office/drawing/2014/main" id="{7DE94660-2ED4-41B7-A2AF-BF27AD6FB845}"/>
              </a:ext>
            </a:extLst>
          </p:cNvPr>
          <p:cNvPicPr>
            <a:picLocks noChangeAspect="1"/>
          </p:cNvPicPr>
          <p:nvPr/>
        </p:nvPicPr>
        <p:blipFill>
          <a:blip r:embed="rId4"/>
          <a:stretch>
            <a:fillRect/>
          </a:stretch>
        </p:blipFill>
        <p:spPr>
          <a:xfrm>
            <a:off x="228601" y="3276600"/>
            <a:ext cx="8828494" cy="1952625"/>
          </a:xfrm>
          <a:prstGeom prst="rect">
            <a:avLst/>
          </a:prstGeom>
        </p:spPr>
      </p:pic>
    </p:spTree>
    <p:extLst>
      <p:ext uri="{BB962C8B-B14F-4D97-AF65-F5344CB8AC3E}">
        <p14:creationId xmlns:p14="http://schemas.microsoft.com/office/powerpoint/2010/main" val="1790328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6589199" cy="1280890"/>
          </a:xfrm>
        </p:spPr>
        <p:txBody>
          <a:bodyPr>
            <a:normAutofit/>
          </a:bodyPr>
          <a:lstStyle/>
          <a:p>
            <a:r>
              <a:rPr lang="en-US" sz="2800" dirty="0">
                <a:solidFill>
                  <a:srgbClr val="FF0000"/>
                </a:solidFill>
              </a:rPr>
              <a:t>Chargecodes</a:t>
            </a:r>
          </a:p>
        </p:txBody>
      </p:sp>
      <p:sp>
        <p:nvSpPr>
          <p:cNvPr id="3" name="Content Placeholder 2"/>
          <p:cNvSpPr>
            <a:spLocks noGrp="1"/>
          </p:cNvSpPr>
          <p:nvPr>
            <p:ph idx="1"/>
          </p:nvPr>
        </p:nvSpPr>
        <p:spPr>
          <a:xfrm>
            <a:off x="304800" y="533400"/>
            <a:ext cx="8686800" cy="4768222"/>
          </a:xfrm>
        </p:spPr>
        <p:txBody>
          <a:bodyPr>
            <a:normAutofit/>
          </a:bodyPr>
          <a:lstStyle/>
          <a:p>
            <a:pPr marL="0" indent="0">
              <a:buNone/>
            </a:pPr>
            <a:r>
              <a:rPr lang="en-US" sz="1600" b="1" dirty="0"/>
              <a:t>			How To Look-up a Charge Code </a:t>
            </a:r>
            <a:endParaRPr lang="en-US" sz="1600" dirty="0"/>
          </a:p>
          <a:p>
            <a:pPr marL="0" indent="0">
              <a:buNone/>
            </a:pPr>
            <a:r>
              <a:rPr lang="en-US" sz="1600" b="1" dirty="0"/>
              <a:t>			This step is listed to help familiarize you with how to locate the 					Revenue Allocation for a specific charge code. </a:t>
            </a:r>
            <a:endParaRPr lang="en-US" sz="1600" dirty="0"/>
          </a:p>
          <a:p>
            <a:pPr marL="0" indent="0">
              <a:buNone/>
            </a:pPr>
            <a:r>
              <a:rPr lang="en-US" sz="1600" b="1" i="1" dirty="0"/>
              <a:t>NAVIGATION: </a:t>
            </a:r>
            <a:r>
              <a:rPr lang="en-US" sz="1600" i="1" dirty="0"/>
              <a:t>Main Menu &gt; Set Up Financials/Supply Chain &gt; Product Related &gt; Billing Setup &gt; Charge Code </a:t>
            </a:r>
            <a:endParaRPr lang="en-US" sz="1600" dirty="0"/>
          </a:p>
          <a:p>
            <a:pPr marL="0" indent="0">
              <a:spcBef>
                <a:spcPts val="0"/>
              </a:spcBef>
              <a:buNone/>
            </a:pPr>
            <a:r>
              <a:rPr lang="en-US" sz="1600" b="1" dirty="0"/>
              <a:t>The charge code search criteria page will display. </a:t>
            </a:r>
          </a:p>
          <a:p>
            <a:pPr marL="0" indent="0">
              <a:spcBef>
                <a:spcPts val="0"/>
              </a:spcBef>
              <a:buNone/>
            </a:pPr>
            <a:r>
              <a:rPr lang="en-US" sz="1600" dirty="0"/>
              <a:t>a. </a:t>
            </a:r>
            <a:r>
              <a:rPr lang="en-US" sz="1600" b="1" dirty="0"/>
              <a:t>SetID</a:t>
            </a:r>
            <a:r>
              <a:rPr lang="en-US" sz="1600" dirty="0"/>
              <a:t>: Enter JUDxx for your batch county </a:t>
            </a:r>
          </a:p>
          <a:p>
            <a:pPr marL="0" indent="0">
              <a:spcBef>
                <a:spcPts val="0"/>
              </a:spcBef>
              <a:buNone/>
            </a:pPr>
            <a:r>
              <a:rPr lang="en-US" sz="1600" dirty="0"/>
              <a:t>b. </a:t>
            </a:r>
            <a:r>
              <a:rPr lang="en-US" sz="1600" b="1" dirty="0"/>
              <a:t>Billing Charge ID</a:t>
            </a:r>
            <a:r>
              <a:rPr lang="en-US" sz="1600" dirty="0"/>
              <a:t>: Enter the full charge code id or a portion. </a:t>
            </a:r>
          </a:p>
          <a:p>
            <a:pPr marL="0" indent="0">
              <a:spcBef>
                <a:spcPts val="0"/>
              </a:spcBef>
              <a:buNone/>
            </a:pPr>
            <a:r>
              <a:rPr lang="en-US" sz="1600" dirty="0"/>
              <a:t>c. </a:t>
            </a:r>
            <a:r>
              <a:rPr lang="en-US" sz="1600" b="1" dirty="0"/>
              <a:t>Description: </a:t>
            </a:r>
            <a:r>
              <a:rPr lang="en-US" sz="1600" dirty="0"/>
              <a:t>change to contains: Enter a portion of the charge code description </a:t>
            </a:r>
          </a:p>
          <a:p>
            <a:pPr marL="0" indent="0">
              <a:spcBef>
                <a:spcPts val="0"/>
              </a:spcBef>
              <a:buNone/>
            </a:pPr>
            <a:r>
              <a:rPr lang="en-US" sz="1600" dirty="0"/>
              <a:t>d. Select the appropriate charge code link. </a:t>
            </a:r>
          </a:p>
          <a:p>
            <a:pPr marL="0" indent="0">
              <a:buNone/>
            </a:pPr>
            <a:endParaRPr lang="en-US" sz="1600" dirty="0"/>
          </a:p>
        </p:txBody>
      </p:sp>
      <p:pic>
        <p:nvPicPr>
          <p:cNvPr id="6" name="Picture 5"/>
          <p:cNvPicPr>
            <a:picLocks noChangeAspect="1"/>
          </p:cNvPicPr>
          <p:nvPr/>
        </p:nvPicPr>
        <p:blipFill>
          <a:blip r:embed="rId2"/>
          <a:stretch>
            <a:fillRect/>
          </a:stretch>
        </p:blipFill>
        <p:spPr>
          <a:xfrm>
            <a:off x="1676400" y="3276600"/>
            <a:ext cx="6524625" cy="3609975"/>
          </a:xfrm>
          <a:prstGeom prst="rect">
            <a:avLst/>
          </a:prstGeom>
        </p:spPr>
      </p:pic>
    </p:spTree>
    <p:extLst>
      <p:ext uri="{BB962C8B-B14F-4D97-AF65-F5344CB8AC3E}">
        <p14:creationId xmlns:p14="http://schemas.microsoft.com/office/powerpoint/2010/main" val="2855304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6589199" cy="1280890"/>
          </a:xfrm>
        </p:spPr>
        <p:txBody>
          <a:bodyPr>
            <a:normAutofit/>
          </a:bodyPr>
          <a:lstStyle/>
          <a:p>
            <a:r>
              <a:rPr lang="en-US" sz="2800" dirty="0">
                <a:solidFill>
                  <a:srgbClr val="FF0000"/>
                </a:solidFill>
              </a:rPr>
              <a:t>Chargecodes-continued</a:t>
            </a:r>
          </a:p>
        </p:txBody>
      </p:sp>
      <p:sp>
        <p:nvSpPr>
          <p:cNvPr id="3" name="Content Placeholder 2"/>
          <p:cNvSpPr>
            <a:spLocks noGrp="1"/>
          </p:cNvSpPr>
          <p:nvPr>
            <p:ph idx="1"/>
          </p:nvPr>
        </p:nvSpPr>
        <p:spPr>
          <a:xfrm>
            <a:off x="228600" y="832478"/>
            <a:ext cx="8915400" cy="3777622"/>
          </a:xfrm>
        </p:spPr>
        <p:txBody>
          <a:bodyPr>
            <a:normAutofit/>
          </a:bodyPr>
          <a:lstStyle/>
          <a:p>
            <a:pPr marL="0" indent="0">
              <a:buNone/>
            </a:pPr>
            <a:endParaRPr lang="en-US" sz="1600" dirty="0"/>
          </a:p>
          <a:p>
            <a:pPr marL="0" indent="0">
              <a:buNone/>
            </a:pPr>
            <a:r>
              <a:rPr lang="en-US" sz="1600" b="1" dirty="0"/>
              <a:t>The charge code page will display once you select a charge code. </a:t>
            </a:r>
          </a:p>
          <a:p>
            <a:pPr marL="0" indent="0">
              <a:buNone/>
            </a:pPr>
            <a:r>
              <a:rPr lang="en-US" sz="1600" dirty="0"/>
              <a:t>In the example below: RCS-1181 for JUD02 has 3 Revenue Distribution codes. Each one of these codes will need to be added to the </a:t>
            </a:r>
            <a:r>
              <a:rPr lang="en-US" sz="1600" b="1" i="1" dirty="0"/>
              <a:t>Acctg – Rev Distribution </a:t>
            </a:r>
            <a:r>
              <a:rPr lang="en-US" sz="1600" dirty="0"/>
              <a:t>page to accurately complete the allocation for this charge code. </a:t>
            </a:r>
          </a:p>
        </p:txBody>
      </p:sp>
      <p:pic>
        <p:nvPicPr>
          <p:cNvPr id="6" name="Picture 5"/>
          <p:cNvPicPr>
            <a:picLocks noChangeAspect="1"/>
          </p:cNvPicPr>
          <p:nvPr/>
        </p:nvPicPr>
        <p:blipFill>
          <a:blip r:embed="rId2"/>
          <a:stretch>
            <a:fillRect/>
          </a:stretch>
        </p:blipFill>
        <p:spPr>
          <a:xfrm>
            <a:off x="664438" y="2362200"/>
            <a:ext cx="7815124" cy="4495800"/>
          </a:xfrm>
          <a:prstGeom prst="rect">
            <a:avLst/>
          </a:prstGeom>
        </p:spPr>
      </p:pic>
    </p:spTree>
    <p:extLst>
      <p:ext uri="{BB962C8B-B14F-4D97-AF65-F5344CB8AC3E}">
        <p14:creationId xmlns:p14="http://schemas.microsoft.com/office/powerpoint/2010/main" val="2595897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76200"/>
            <a:ext cx="7079343" cy="639762"/>
          </a:xfrm>
        </p:spPr>
        <p:txBody>
          <a:bodyPr>
            <a:noAutofit/>
          </a:bodyPr>
          <a:lstStyle/>
          <a:p>
            <a:pPr marL="0" indent="0"/>
            <a:r>
              <a:rPr lang="en-US" sz="2900" dirty="0">
                <a:solidFill>
                  <a:srgbClr val="FF0000"/>
                </a:solidFill>
              </a:rPr>
              <a:t>Cash Register Reset or Z’d Out</a:t>
            </a:r>
          </a:p>
        </p:txBody>
      </p:sp>
      <p:sp>
        <p:nvSpPr>
          <p:cNvPr id="3" name="Content Placeholder 2"/>
          <p:cNvSpPr>
            <a:spLocks noGrp="1"/>
          </p:cNvSpPr>
          <p:nvPr>
            <p:ph idx="1"/>
          </p:nvPr>
        </p:nvSpPr>
        <p:spPr>
          <a:xfrm>
            <a:off x="381000" y="1295400"/>
            <a:ext cx="8382000" cy="4830762"/>
          </a:xfrm>
        </p:spPr>
        <p:txBody>
          <a:bodyPr>
            <a:noAutofit/>
          </a:bodyPr>
          <a:lstStyle/>
          <a:p>
            <a:pPr marL="0" indent="0" algn="ctr">
              <a:spcBef>
                <a:spcPts val="0"/>
              </a:spcBef>
              <a:buNone/>
            </a:pPr>
            <a:r>
              <a:rPr lang="en-US" sz="1400" b="1" dirty="0"/>
              <a:t>Occasionally, there may be an instance when a cash register was not Reset or Z’d Out on the day in which the funds were received.  </a:t>
            </a:r>
          </a:p>
          <a:p>
            <a:pPr marL="0" indent="0" algn="ctr">
              <a:spcBef>
                <a:spcPts val="0"/>
              </a:spcBef>
              <a:buNone/>
            </a:pPr>
            <a:r>
              <a:rPr lang="en-US" sz="1400" b="1" dirty="0"/>
              <a:t>The below instructions are to be used if one or more of the registers was NOT Reset or Z’d-OUT from the previous evening.  </a:t>
            </a:r>
          </a:p>
          <a:p>
            <a:pPr marL="0" indent="0" algn="ctr">
              <a:spcBef>
                <a:spcPts val="0"/>
              </a:spcBef>
              <a:buNone/>
            </a:pPr>
            <a:r>
              <a:rPr lang="en-US" sz="1400" b="1" dirty="0"/>
              <a:t>As always, please contact Service Now should you have any questions or issues.</a:t>
            </a:r>
          </a:p>
          <a:p>
            <a:pPr marL="0" indent="0">
              <a:buNone/>
            </a:pPr>
            <a:r>
              <a:rPr lang="en-US" sz="1400" dirty="0"/>
              <a:t>   RCS/UCS:</a:t>
            </a:r>
          </a:p>
          <a:p>
            <a:pPr lvl="0"/>
            <a:r>
              <a:rPr lang="en-US" sz="1400" dirty="0"/>
              <a:t>If the deposit has </a:t>
            </a:r>
            <a:r>
              <a:rPr lang="en-US" sz="1400" b="1" dirty="0"/>
              <a:t>not</a:t>
            </a:r>
            <a:r>
              <a:rPr lang="en-US" sz="1400" dirty="0"/>
              <a:t> been sent to the bank, the recommendation is to include both day’s work (previous day and current day) in the Z-Out for the current day and have just one deposit ticket for both day’s work.</a:t>
            </a:r>
          </a:p>
          <a:p>
            <a:pPr lvl="0"/>
            <a:r>
              <a:rPr lang="en-US" sz="1400" dirty="0"/>
              <a:t>If the deposit </a:t>
            </a:r>
            <a:r>
              <a:rPr lang="en-US" sz="1400" b="1" dirty="0"/>
              <a:t>was</a:t>
            </a:r>
            <a:r>
              <a:rPr lang="en-US" sz="1400" dirty="0"/>
              <a:t> sent to the bank, then perform the Reset for RCS, or the X-Out and then Z-Out process for UCS for the missed day’s work. This will mark the previous day’s work with the current date as the z-date. </a:t>
            </a:r>
          </a:p>
          <a:p>
            <a:pPr lvl="1"/>
            <a:r>
              <a:rPr lang="en-US" sz="1400" dirty="0"/>
              <a:t>Registers can continue to be used for current day’s activity without any impact.</a:t>
            </a:r>
          </a:p>
          <a:p>
            <a:pPr lvl="1"/>
            <a:r>
              <a:rPr lang="en-US" sz="1400" dirty="0"/>
              <a:t>Go to JIS Bus – confirm the previous day’s totals are correct.  Submit data to GEARS.</a:t>
            </a:r>
          </a:p>
          <a:p>
            <a:pPr lvl="1"/>
            <a:r>
              <a:rPr lang="en-US" sz="1400" dirty="0"/>
              <a:t>Go to GEARS – following the GEARS Daily Deposit instructions, enter the Treasury Code 6 digit Deposit Number in both rows, (row with yesterday’s date and the row with today’s date) and complete all queries, reports, and processes.</a:t>
            </a:r>
          </a:p>
          <a:p>
            <a:pPr marL="0" indent="0">
              <a:buNone/>
            </a:pPr>
            <a:endParaRPr lang="en-US" sz="1400" dirty="0"/>
          </a:p>
          <a:p>
            <a:pPr marL="400050" lvl="1" indent="0">
              <a:buNone/>
            </a:pPr>
            <a:endParaRPr lang="en-US" sz="1800" dirty="0"/>
          </a:p>
        </p:txBody>
      </p:sp>
    </p:spTree>
    <p:extLst>
      <p:ext uri="{BB962C8B-B14F-4D97-AF65-F5344CB8AC3E}">
        <p14:creationId xmlns:p14="http://schemas.microsoft.com/office/powerpoint/2010/main" val="3156260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4D7C8-B276-49A2-BCB9-5057A7B0E59B}"/>
              </a:ext>
            </a:extLst>
          </p:cNvPr>
          <p:cNvSpPr>
            <a:spLocks noGrp="1"/>
          </p:cNvSpPr>
          <p:nvPr>
            <p:ph type="title"/>
          </p:nvPr>
        </p:nvSpPr>
        <p:spPr>
          <a:xfrm>
            <a:off x="381001" y="76200"/>
            <a:ext cx="8153400" cy="533400"/>
          </a:xfrm>
        </p:spPr>
        <p:txBody>
          <a:bodyPr>
            <a:normAutofit fontScale="90000"/>
          </a:bodyPr>
          <a:lstStyle/>
          <a:p>
            <a:r>
              <a:rPr lang="en-US" dirty="0">
                <a:solidFill>
                  <a:srgbClr val="FF0000"/>
                </a:solidFill>
              </a:rPr>
              <a:t>Cash Register Reset or Z’d Out continue</a:t>
            </a:r>
            <a:endParaRPr lang="en-US" dirty="0"/>
          </a:p>
        </p:txBody>
      </p:sp>
      <p:sp>
        <p:nvSpPr>
          <p:cNvPr id="3" name="Content Placeholder 2">
            <a:extLst>
              <a:ext uri="{FF2B5EF4-FFF2-40B4-BE49-F238E27FC236}">
                <a16:creationId xmlns:a16="http://schemas.microsoft.com/office/drawing/2014/main" id="{0FB5F04D-361F-4E4D-B5B3-D7D6416BE7DD}"/>
              </a:ext>
            </a:extLst>
          </p:cNvPr>
          <p:cNvSpPr>
            <a:spLocks noGrp="1"/>
          </p:cNvSpPr>
          <p:nvPr>
            <p:ph idx="1"/>
          </p:nvPr>
        </p:nvSpPr>
        <p:spPr>
          <a:xfrm>
            <a:off x="762001" y="1295400"/>
            <a:ext cx="7772400" cy="4615822"/>
          </a:xfrm>
        </p:spPr>
        <p:txBody>
          <a:bodyPr>
            <a:normAutofit lnSpcReduction="10000"/>
          </a:bodyPr>
          <a:lstStyle/>
          <a:p>
            <a:pPr marL="914400" lvl="2" indent="0">
              <a:buNone/>
            </a:pPr>
            <a:r>
              <a:rPr lang="en-US" sz="1100" b="1" dirty="0"/>
              <a:t>However if:</a:t>
            </a:r>
            <a:endParaRPr lang="en-US" sz="1100" dirty="0"/>
          </a:p>
          <a:p>
            <a:pPr lvl="1"/>
            <a:r>
              <a:rPr lang="en-US" sz="1100" dirty="0"/>
              <a:t>You have already completed the previous day’s work in GEARS except for this register, then you will need to add a different Treasury Code (Deposit Ticket number) in GEARS.  Use the next one in your stack with a note that this was used for Register XXX not Reset until the morning of xx/xx/20xx.  Complete all queries, reports and processes.</a:t>
            </a:r>
          </a:p>
          <a:p>
            <a:pPr lvl="1"/>
            <a:r>
              <a:rPr lang="en-US" sz="1100" dirty="0"/>
              <a:t>Send an email to Suzie Bishop and Vesta Davis informing them of the error, so they are aware of it and can inform GAD.  </a:t>
            </a:r>
          </a:p>
          <a:p>
            <a:pPr lvl="2"/>
            <a:r>
              <a:rPr lang="en-US" sz="1100" dirty="0"/>
              <a:t>Include the following information in your email to DBF:</a:t>
            </a:r>
          </a:p>
          <a:p>
            <a:pPr lvl="2"/>
            <a:r>
              <a:rPr lang="en-US" sz="1100" dirty="0"/>
              <a:t>Treasury Code (deposit id)</a:t>
            </a:r>
          </a:p>
          <a:p>
            <a:pPr lvl="2"/>
            <a:r>
              <a:rPr lang="en-US" sz="1100" dirty="0"/>
              <a:t>Actual Date Deposit was sent to the bank</a:t>
            </a:r>
          </a:p>
          <a:p>
            <a:pPr lvl="2"/>
            <a:r>
              <a:rPr lang="en-US" sz="1100" dirty="0"/>
              <a:t>Deposit Amount</a:t>
            </a:r>
          </a:p>
          <a:p>
            <a:pPr lvl="2"/>
            <a:r>
              <a:rPr lang="en-US" sz="1100" dirty="0"/>
              <a:t>Z-Date.  (the z-date will be the date the RESET  or Z-OUT occurred) </a:t>
            </a:r>
          </a:p>
          <a:p>
            <a:pPr lvl="2"/>
            <a:r>
              <a:rPr lang="en-US" sz="1100" dirty="0"/>
              <a:t>CCS: (Stand-alone registers Circuit Courts)</a:t>
            </a:r>
          </a:p>
          <a:p>
            <a:pPr lvl="2"/>
            <a:r>
              <a:rPr lang="en-US" sz="1100" dirty="0"/>
              <a:t>CCS disks are created one at a time.  Each Z-Out creates a disk with a text file.  </a:t>
            </a:r>
          </a:p>
          <a:p>
            <a:pPr lvl="2"/>
            <a:r>
              <a:rPr lang="en-US" sz="1100" dirty="0"/>
              <a:t>Modify the date to the correct Z-Out date and load the disk to the JIS Bus.</a:t>
            </a:r>
          </a:p>
          <a:p>
            <a:pPr lvl="2"/>
            <a:r>
              <a:rPr lang="en-US" sz="1100" dirty="0"/>
              <a:t>Go to JIS Bus – confirm the previous day’s totals are correct.  Submit data to GEARS.</a:t>
            </a:r>
          </a:p>
          <a:p>
            <a:pPr lvl="2"/>
            <a:r>
              <a:rPr lang="en-US" sz="1100" dirty="0"/>
              <a:t>Go to GEARS – following the GEARS Daily Deposit instructions, complete all queries, reports and processes.</a:t>
            </a:r>
          </a:p>
          <a:p>
            <a:pPr lvl="2"/>
            <a:r>
              <a:rPr lang="en-US" sz="1100" dirty="0"/>
              <a:t>Exception:  if the Z-Out date was not modified, please enter a Service Now ticket.</a:t>
            </a:r>
          </a:p>
          <a:p>
            <a:endParaRPr lang="en-US" dirty="0"/>
          </a:p>
        </p:txBody>
      </p:sp>
    </p:spTree>
    <p:extLst>
      <p:ext uri="{BB962C8B-B14F-4D97-AF65-F5344CB8AC3E}">
        <p14:creationId xmlns:p14="http://schemas.microsoft.com/office/powerpoint/2010/main" val="3245973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6589199" cy="1280890"/>
          </a:xfrm>
        </p:spPr>
        <p:txBody>
          <a:bodyPr>
            <a:normAutofit/>
          </a:bodyPr>
          <a:lstStyle/>
          <a:p>
            <a:r>
              <a:rPr lang="en-US" sz="2800" dirty="0">
                <a:solidFill>
                  <a:srgbClr val="FF0000"/>
                </a:solidFill>
              </a:rPr>
              <a:t>Adjustment Types</a:t>
            </a:r>
          </a:p>
        </p:txBody>
      </p:sp>
      <p:sp>
        <p:nvSpPr>
          <p:cNvPr id="3" name="Content Placeholder 2"/>
          <p:cNvSpPr>
            <a:spLocks noGrp="1"/>
          </p:cNvSpPr>
          <p:nvPr>
            <p:ph idx="1"/>
          </p:nvPr>
        </p:nvSpPr>
        <p:spPr>
          <a:xfrm>
            <a:off x="457200" y="1357090"/>
            <a:ext cx="8610599" cy="4554132"/>
          </a:xfrm>
        </p:spPr>
        <p:txBody>
          <a:bodyPr>
            <a:normAutofit fontScale="92500" lnSpcReduction="20000"/>
          </a:bodyPr>
          <a:lstStyle/>
          <a:p>
            <a:r>
              <a:rPr lang="en-US" dirty="0"/>
              <a:t>JDP (Adjustment Deposit)-To reduce or increase revenue for cash or check payments only as a post-Z adjustment, when a chargeback is expected from the bank. </a:t>
            </a:r>
            <a:endParaRPr lang="en-US" sz="1600" i="1" dirty="0"/>
          </a:p>
          <a:p>
            <a:r>
              <a:rPr lang="en-US" dirty="0"/>
              <a:t>JAD (Adjustment Other)-To move the revenue from one charge code to another as a post-Z adjustment.</a:t>
            </a:r>
          </a:p>
          <a:p>
            <a:r>
              <a:rPr lang="en-US" dirty="0"/>
              <a:t>JCR (Adjustment Credit Card)-To adjust the credit card deposit after the FAR Report has been completed. </a:t>
            </a:r>
          </a:p>
          <a:p>
            <a:r>
              <a:rPr lang="en-US" dirty="0"/>
              <a:t>JCU (Adjustment CCU)-To adjust the CCU deposit after the FAR Report has been completed. </a:t>
            </a:r>
          </a:p>
          <a:p>
            <a:r>
              <a:rPr lang="en-US" dirty="0"/>
              <a:t>JPP (Adjustment P&amp;P)- To adjust the P&amp;P deposit after the FAR Report has been completed. </a:t>
            </a:r>
          </a:p>
          <a:p>
            <a:r>
              <a:rPr lang="en-US" dirty="0"/>
              <a:t>JBC (Adjustment Bad Check)-To reduce revenue collected for a returned check that was received.</a:t>
            </a:r>
          </a:p>
          <a:p>
            <a:r>
              <a:rPr lang="en-US" dirty="0"/>
              <a:t>JER (Adjustment E-Recording)- To allocate E-Recording Payments. </a:t>
            </a:r>
          </a:p>
          <a:p>
            <a:r>
              <a:rPr lang="en-US" dirty="0"/>
              <a:t>JEC (Adjustment Echecks)- To adjust an electronic check after the FAR report has been completed.  </a:t>
            </a:r>
            <a:r>
              <a:rPr lang="en-US" b="1" i="1" dirty="0"/>
              <a:t>Note: </a:t>
            </a:r>
            <a:r>
              <a:rPr lang="en-US" dirty="0"/>
              <a:t>Echecks and Credit Cards will be on the same FAR report.</a:t>
            </a:r>
          </a:p>
          <a:p>
            <a:endParaRPr lang="en-US" dirty="0"/>
          </a:p>
          <a:p>
            <a:endParaRPr lang="en-US" dirty="0"/>
          </a:p>
        </p:txBody>
      </p:sp>
    </p:spTree>
    <p:extLst>
      <p:ext uri="{BB962C8B-B14F-4D97-AF65-F5344CB8AC3E}">
        <p14:creationId xmlns:p14="http://schemas.microsoft.com/office/powerpoint/2010/main" val="94971635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6084</TotalTime>
  <Words>3297</Words>
  <Application>Microsoft Office PowerPoint</Application>
  <PresentationFormat>On-screen Show (4:3)</PresentationFormat>
  <Paragraphs>483</Paragraphs>
  <Slides>36</Slides>
  <Notes>25</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8" baseType="lpstr">
      <vt:lpstr>Malgun Gothic</vt:lpstr>
      <vt:lpstr>ＭＳ Ｐゴシック</vt:lpstr>
      <vt:lpstr>Arial</vt:lpstr>
      <vt:lpstr>Bodoni MT Condensed</vt:lpstr>
      <vt:lpstr>Calibri</vt:lpstr>
      <vt:lpstr>Century Gothic</vt:lpstr>
      <vt:lpstr>Courier New</vt:lpstr>
      <vt:lpstr>Verdana</vt:lpstr>
      <vt:lpstr>Wingdings</vt:lpstr>
      <vt:lpstr>Wingdings 3</vt:lpstr>
      <vt:lpstr>Wisp</vt:lpstr>
      <vt:lpstr>Worksheet</vt:lpstr>
      <vt:lpstr>PowerPoint Presentation</vt:lpstr>
      <vt:lpstr>Agenda</vt:lpstr>
      <vt:lpstr>Understanding Chartfields in GEARS</vt:lpstr>
      <vt:lpstr>What is a SpeedChart?</vt:lpstr>
      <vt:lpstr>Chargecodes</vt:lpstr>
      <vt:lpstr>Chargecodes-continued</vt:lpstr>
      <vt:lpstr>Cash Register Reset or Z’d Out</vt:lpstr>
      <vt:lpstr>Cash Register Reset or Z’d Out continue</vt:lpstr>
      <vt:lpstr>Adjustment Types</vt:lpstr>
      <vt:lpstr>Adjustments-Post FAR </vt:lpstr>
      <vt:lpstr>Adjustments-Returning Funds to P&amp;P</vt:lpstr>
      <vt:lpstr>Adjustments-Returning Funds to CCU</vt:lpstr>
      <vt:lpstr>Adjustments-COSA Fees</vt:lpstr>
      <vt:lpstr>Revenue Refund Process</vt:lpstr>
      <vt:lpstr>Vendor Search &amp; Verification</vt:lpstr>
      <vt:lpstr>OTC Important Reports &amp; Queries </vt:lpstr>
      <vt:lpstr>Trial Balance Report</vt:lpstr>
      <vt:lpstr>Detail Trial Balance Report</vt:lpstr>
      <vt:lpstr>Revenue Detail Activity Report</vt:lpstr>
      <vt:lpstr>Reconciling Clearing Accounts</vt:lpstr>
      <vt:lpstr>Reconciling Clearing Accounts General Ledger Activity Set up </vt:lpstr>
      <vt:lpstr>Reconciling Clearing Accounts General Ledger Activity Set up Continued </vt:lpstr>
      <vt:lpstr>Ledger Activity Report</vt:lpstr>
      <vt:lpstr>Voucher Activity Inquiry </vt:lpstr>
      <vt:lpstr>Voucher Activity-Statuses</vt:lpstr>
      <vt:lpstr>End of Month Local Revenue Disbursement Flowchart</vt:lpstr>
      <vt:lpstr>Processing Checklist</vt:lpstr>
      <vt:lpstr>EOM Local Revenue Disbursements Tips</vt:lpstr>
      <vt:lpstr>Closing Periods</vt:lpstr>
      <vt:lpstr>Process End of Month</vt:lpstr>
      <vt:lpstr>How to Schedule A Query </vt:lpstr>
      <vt:lpstr>Scheduling a Query  </vt:lpstr>
      <vt:lpstr>Scheduling a Query – continued </vt:lpstr>
      <vt:lpstr>Scheduling a Query – continued </vt:lpstr>
      <vt:lpstr>Open Forum &amp; Questions</vt:lpstr>
      <vt:lpstr>PowerPoint Presentation</vt:lpstr>
    </vt:vector>
  </TitlesOfParts>
  <Company>MDJD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Michelle Karczeski</dc:creator>
  <cp:lastModifiedBy>Tammy Sitar</cp:lastModifiedBy>
  <cp:revision>280</cp:revision>
  <cp:lastPrinted>2018-11-08T18:33:10Z</cp:lastPrinted>
  <dcterms:created xsi:type="dcterms:W3CDTF">2013-01-09T17:33:55Z</dcterms:created>
  <dcterms:modified xsi:type="dcterms:W3CDTF">2018-11-08T19:34:52Z</dcterms:modified>
</cp:coreProperties>
</file>