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 id="2147483658" r:id="rId2"/>
    <p:sldMasterId id="2147483685" r:id="rId3"/>
    <p:sldMasterId id="2147483697" r:id="rId4"/>
    <p:sldMasterId id="2147483709" r:id="rId5"/>
  </p:sldMasterIdLst>
  <p:notesMasterIdLst>
    <p:notesMasterId r:id="rId47"/>
  </p:notesMasterIdLst>
  <p:handoutMasterIdLst>
    <p:handoutMasterId r:id="rId48"/>
  </p:handoutMasterIdLst>
  <p:sldIdLst>
    <p:sldId id="414" r:id="rId6"/>
    <p:sldId id="509" r:id="rId7"/>
    <p:sldId id="510" r:id="rId8"/>
    <p:sldId id="525" r:id="rId9"/>
    <p:sldId id="526" r:id="rId10"/>
    <p:sldId id="527" r:id="rId11"/>
    <p:sldId id="528" r:id="rId12"/>
    <p:sldId id="529" r:id="rId13"/>
    <p:sldId id="530" r:id="rId14"/>
    <p:sldId id="531" r:id="rId15"/>
    <p:sldId id="542" r:id="rId16"/>
    <p:sldId id="544" r:id="rId17"/>
    <p:sldId id="543" r:id="rId18"/>
    <p:sldId id="532" r:id="rId19"/>
    <p:sldId id="533" r:id="rId20"/>
    <p:sldId id="534" r:id="rId21"/>
    <p:sldId id="535" r:id="rId22"/>
    <p:sldId id="538" r:id="rId23"/>
    <p:sldId id="537" r:id="rId24"/>
    <p:sldId id="540" r:id="rId25"/>
    <p:sldId id="541" r:id="rId26"/>
    <p:sldId id="539" r:id="rId27"/>
    <p:sldId id="546" r:id="rId28"/>
    <p:sldId id="547" r:id="rId29"/>
    <p:sldId id="548" r:id="rId30"/>
    <p:sldId id="549" r:id="rId31"/>
    <p:sldId id="550" r:id="rId32"/>
    <p:sldId id="551" r:id="rId33"/>
    <p:sldId id="552" r:id="rId34"/>
    <p:sldId id="553" r:id="rId35"/>
    <p:sldId id="554" r:id="rId36"/>
    <p:sldId id="555" r:id="rId37"/>
    <p:sldId id="556" r:id="rId38"/>
    <p:sldId id="564" r:id="rId39"/>
    <p:sldId id="557" r:id="rId40"/>
    <p:sldId id="558" r:id="rId41"/>
    <p:sldId id="559" r:id="rId42"/>
    <p:sldId id="560" r:id="rId43"/>
    <p:sldId id="561" r:id="rId44"/>
    <p:sldId id="562" r:id="rId45"/>
    <p:sldId id="563" r:id="rId46"/>
  </p:sldIdLst>
  <p:sldSz cx="9144000" cy="6858000" type="screen4x3"/>
  <p:notesSz cx="6991350" cy="9282113"/>
  <p:defaultTextStyle>
    <a:defPPr>
      <a:defRPr lang="en-US"/>
    </a:defPPr>
    <a:lvl1pPr algn="l" rtl="0" fontAlgn="base">
      <a:spcBef>
        <a:spcPct val="0"/>
      </a:spcBef>
      <a:spcAft>
        <a:spcPct val="0"/>
      </a:spcAft>
      <a:defRPr sz="2400" b="1" kern="1200">
        <a:solidFill>
          <a:schemeClr val="tx1"/>
        </a:solidFill>
        <a:latin typeface="Arial" charset="0"/>
        <a:ea typeface="ＭＳ Ｐゴシック" pitchFamily="34" charset="-128"/>
        <a:cs typeface="+mn-cs"/>
      </a:defRPr>
    </a:lvl1pPr>
    <a:lvl2pPr marL="455613" indent="1588" algn="l" rtl="0" fontAlgn="base">
      <a:spcBef>
        <a:spcPct val="0"/>
      </a:spcBef>
      <a:spcAft>
        <a:spcPct val="0"/>
      </a:spcAft>
      <a:defRPr sz="2400" b="1" kern="1200">
        <a:solidFill>
          <a:schemeClr val="tx1"/>
        </a:solidFill>
        <a:latin typeface="Arial" charset="0"/>
        <a:ea typeface="ＭＳ Ｐゴシック" pitchFamily="34" charset="-128"/>
        <a:cs typeface="+mn-cs"/>
      </a:defRPr>
    </a:lvl2pPr>
    <a:lvl3pPr marL="912813" indent="1588" algn="l" rtl="0" fontAlgn="base">
      <a:spcBef>
        <a:spcPct val="0"/>
      </a:spcBef>
      <a:spcAft>
        <a:spcPct val="0"/>
      </a:spcAft>
      <a:defRPr sz="2400" b="1" kern="1200">
        <a:solidFill>
          <a:schemeClr val="tx1"/>
        </a:solidFill>
        <a:latin typeface="Arial" charset="0"/>
        <a:ea typeface="ＭＳ Ｐゴシック" pitchFamily="34" charset="-128"/>
        <a:cs typeface="+mn-cs"/>
      </a:defRPr>
    </a:lvl3pPr>
    <a:lvl4pPr marL="1370013" indent="1588" algn="l" rtl="0" fontAlgn="base">
      <a:spcBef>
        <a:spcPct val="0"/>
      </a:spcBef>
      <a:spcAft>
        <a:spcPct val="0"/>
      </a:spcAft>
      <a:defRPr sz="2400" b="1" kern="1200">
        <a:solidFill>
          <a:schemeClr val="tx1"/>
        </a:solidFill>
        <a:latin typeface="Arial" charset="0"/>
        <a:ea typeface="ＭＳ Ｐゴシック" pitchFamily="34" charset="-128"/>
        <a:cs typeface="+mn-cs"/>
      </a:defRPr>
    </a:lvl4pPr>
    <a:lvl5pPr marL="1827213" indent="1588" algn="l" rtl="0" fontAlgn="base">
      <a:spcBef>
        <a:spcPct val="0"/>
      </a:spcBef>
      <a:spcAft>
        <a:spcPct val="0"/>
      </a:spcAft>
      <a:defRPr sz="2400" b="1" kern="1200">
        <a:solidFill>
          <a:schemeClr val="tx1"/>
        </a:solidFill>
        <a:latin typeface="Arial" charset="0"/>
        <a:ea typeface="ＭＳ Ｐゴシック" pitchFamily="34" charset="-128"/>
        <a:cs typeface="+mn-cs"/>
      </a:defRPr>
    </a:lvl5pPr>
    <a:lvl6pPr marL="2286000" algn="l" defTabSz="914400" rtl="0" eaLnBrk="1" latinLnBrk="0" hangingPunct="1">
      <a:defRPr sz="2400" b="1" kern="1200">
        <a:solidFill>
          <a:schemeClr val="tx1"/>
        </a:solidFill>
        <a:latin typeface="Arial" charset="0"/>
        <a:ea typeface="ＭＳ Ｐゴシック" pitchFamily="34" charset="-128"/>
        <a:cs typeface="+mn-cs"/>
      </a:defRPr>
    </a:lvl6pPr>
    <a:lvl7pPr marL="2743200" algn="l" defTabSz="914400" rtl="0" eaLnBrk="1" latinLnBrk="0" hangingPunct="1">
      <a:defRPr sz="2400" b="1" kern="1200">
        <a:solidFill>
          <a:schemeClr val="tx1"/>
        </a:solidFill>
        <a:latin typeface="Arial" charset="0"/>
        <a:ea typeface="ＭＳ Ｐゴシック" pitchFamily="34" charset="-128"/>
        <a:cs typeface="+mn-cs"/>
      </a:defRPr>
    </a:lvl7pPr>
    <a:lvl8pPr marL="3200400" algn="l" defTabSz="914400" rtl="0" eaLnBrk="1" latinLnBrk="0" hangingPunct="1">
      <a:defRPr sz="2400" b="1" kern="1200">
        <a:solidFill>
          <a:schemeClr val="tx1"/>
        </a:solidFill>
        <a:latin typeface="Arial" charset="0"/>
        <a:ea typeface="ＭＳ Ｐゴシック" pitchFamily="34" charset="-128"/>
        <a:cs typeface="+mn-cs"/>
      </a:defRPr>
    </a:lvl8pPr>
    <a:lvl9pPr marL="3657600" algn="l" defTabSz="914400" rtl="0" eaLnBrk="1" latinLnBrk="0" hangingPunct="1">
      <a:defRPr sz="2400" b="1"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712">
          <p15:clr>
            <a:srgbClr val="A4A3A4"/>
          </p15:clr>
        </p15:guide>
        <p15:guide id="2" pos="120">
          <p15:clr>
            <a:srgbClr val="A4A3A4"/>
          </p15:clr>
        </p15:guide>
      </p15:sldGuideLst>
    </p:ext>
    <p:ext uri="{2D200454-40CA-4A62-9FC3-DE9A4176ACB9}">
      <p15:notesGuideLst xmlns:p15="http://schemas.microsoft.com/office/powerpoint/2012/main">
        <p15:guide id="1" orient="horz" pos="2923">
          <p15:clr>
            <a:srgbClr val="A4A3A4"/>
          </p15:clr>
        </p15:guide>
        <p15:guide id="2" pos="220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008080"/>
    <a:srgbClr val="EE3124"/>
    <a:srgbClr val="4D4D4D"/>
    <a:srgbClr val="006600"/>
    <a:srgbClr val="669900"/>
    <a:srgbClr val="66006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94660"/>
  </p:normalViewPr>
  <p:slideViewPr>
    <p:cSldViewPr snapToGrid="0">
      <p:cViewPr varScale="1">
        <p:scale>
          <a:sx n="81" d="100"/>
          <a:sy n="81" d="100"/>
        </p:scale>
        <p:origin x="1200" y="60"/>
      </p:cViewPr>
      <p:guideLst>
        <p:guide orient="horz" pos="2712"/>
        <p:guide pos="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100" d="100"/>
          <a:sy n="100" d="100"/>
        </p:scale>
        <p:origin x="-3558" y="-96"/>
      </p:cViewPr>
      <p:guideLst>
        <p:guide orient="horz" pos="2923"/>
        <p:guide pos="220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0538" cy="463550"/>
          </a:xfrm>
          <a:prstGeom prst="rect">
            <a:avLst/>
          </a:prstGeom>
          <a:noFill/>
          <a:ln w="9525">
            <a:noFill/>
            <a:miter lim="800000"/>
            <a:headEnd/>
            <a:tailEnd/>
          </a:ln>
          <a:effectLst/>
        </p:spPr>
        <p:txBody>
          <a:bodyPr vert="horz" wrap="square" lIns="92098" tIns="46049" rIns="92098" bIns="46049" numCol="1" anchor="t" anchorCtr="0" compatLnSpc="1">
            <a:prstTxWarp prst="textNoShape">
              <a:avLst/>
            </a:prstTxWarp>
          </a:bodyPr>
          <a:lstStyle>
            <a:lvl1pPr defTabSz="922338">
              <a:defRPr sz="1200" b="0">
                <a:latin typeface="Arial" charset="0"/>
                <a:ea typeface="+mn-ea"/>
                <a:cs typeface="+mn-cs"/>
              </a:defRPr>
            </a:lvl1pPr>
          </a:lstStyle>
          <a:p>
            <a:pPr>
              <a:defRPr/>
            </a:pPr>
            <a:endParaRPr lang="en-US" dirty="0"/>
          </a:p>
        </p:txBody>
      </p:sp>
      <p:sp>
        <p:nvSpPr>
          <p:cNvPr id="14339" name="Rectangle 3"/>
          <p:cNvSpPr>
            <a:spLocks noGrp="1" noChangeArrowheads="1"/>
          </p:cNvSpPr>
          <p:nvPr>
            <p:ph type="dt" sz="quarter" idx="1"/>
          </p:nvPr>
        </p:nvSpPr>
        <p:spPr bwMode="auto">
          <a:xfrm>
            <a:off x="3960813" y="0"/>
            <a:ext cx="3030537" cy="463550"/>
          </a:xfrm>
          <a:prstGeom prst="rect">
            <a:avLst/>
          </a:prstGeom>
          <a:noFill/>
          <a:ln w="9525">
            <a:noFill/>
            <a:miter lim="800000"/>
            <a:headEnd/>
            <a:tailEnd/>
          </a:ln>
          <a:effectLst/>
        </p:spPr>
        <p:txBody>
          <a:bodyPr vert="horz" wrap="square" lIns="92098" tIns="46049" rIns="92098" bIns="46049" numCol="1" anchor="t" anchorCtr="0" compatLnSpc="1">
            <a:prstTxWarp prst="textNoShape">
              <a:avLst/>
            </a:prstTxWarp>
          </a:bodyPr>
          <a:lstStyle>
            <a:lvl1pPr algn="r" defTabSz="922338">
              <a:defRPr sz="1200" b="0">
                <a:latin typeface="Arial" charset="0"/>
                <a:ea typeface="+mn-ea"/>
                <a:cs typeface="+mn-cs"/>
              </a:defRPr>
            </a:lvl1pPr>
          </a:lstStyle>
          <a:p>
            <a:pPr>
              <a:defRPr/>
            </a:pPr>
            <a:endParaRPr lang="en-US" dirty="0"/>
          </a:p>
        </p:txBody>
      </p:sp>
      <p:sp>
        <p:nvSpPr>
          <p:cNvPr id="14340" name="Rectangle 4"/>
          <p:cNvSpPr>
            <a:spLocks noGrp="1" noChangeArrowheads="1"/>
          </p:cNvSpPr>
          <p:nvPr>
            <p:ph type="ftr" sz="quarter" idx="2"/>
          </p:nvPr>
        </p:nvSpPr>
        <p:spPr bwMode="auto">
          <a:xfrm>
            <a:off x="0" y="8818563"/>
            <a:ext cx="3030538" cy="463550"/>
          </a:xfrm>
          <a:prstGeom prst="rect">
            <a:avLst/>
          </a:prstGeom>
          <a:noFill/>
          <a:ln w="9525">
            <a:noFill/>
            <a:miter lim="800000"/>
            <a:headEnd/>
            <a:tailEnd/>
          </a:ln>
          <a:effectLst/>
        </p:spPr>
        <p:txBody>
          <a:bodyPr vert="horz" wrap="square" lIns="92098" tIns="46049" rIns="92098" bIns="46049" numCol="1" anchor="b" anchorCtr="0" compatLnSpc="1">
            <a:prstTxWarp prst="textNoShape">
              <a:avLst/>
            </a:prstTxWarp>
          </a:bodyPr>
          <a:lstStyle>
            <a:lvl1pPr defTabSz="922338">
              <a:defRPr sz="1200" b="0">
                <a:latin typeface="Arial" charset="0"/>
                <a:ea typeface="+mn-ea"/>
                <a:cs typeface="+mn-cs"/>
              </a:defRPr>
            </a:lvl1pPr>
          </a:lstStyle>
          <a:p>
            <a:pPr>
              <a:defRPr/>
            </a:pPr>
            <a:endParaRPr lang="en-US" dirty="0"/>
          </a:p>
        </p:txBody>
      </p:sp>
      <p:sp>
        <p:nvSpPr>
          <p:cNvPr id="14341" name="Rectangle 5"/>
          <p:cNvSpPr>
            <a:spLocks noGrp="1" noChangeArrowheads="1"/>
          </p:cNvSpPr>
          <p:nvPr>
            <p:ph type="sldNum" sz="quarter" idx="3"/>
          </p:nvPr>
        </p:nvSpPr>
        <p:spPr bwMode="auto">
          <a:xfrm>
            <a:off x="3960813" y="8818563"/>
            <a:ext cx="3030537" cy="463550"/>
          </a:xfrm>
          <a:prstGeom prst="rect">
            <a:avLst/>
          </a:prstGeom>
          <a:noFill/>
          <a:ln w="9525">
            <a:noFill/>
            <a:miter lim="800000"/>
            <a:headEnd/>
            <a:tailEnd/>
          </a:ln>
          <a:effectLst/>
        </p:spPr>
        <p:txBody>
          <a:bodyPr vert="horz" wrap="square" lIns="92098" tIns="46049" rIns="92098" bIns="46049" numCol="1" anchor="b" anchorCtr="0" compatLnSpc="1">
            <a:prstTxWarp prst="textNoShape">
              <a:avLst/>
            </a:prstTxWarp>
          </a:bodyPr>
          <a:lstStyle>
            <a:lvl1pPr algn="r" defTabSz="922338">
              <a:defRPr sz="1200" b="0">
                <a:latin typeface="Arial" pitchFamily="34" charset="0"/>
              </a:defRPr>
            </a:lvl1pPr>
          </a:lstStyle>
          <a:p>
            <a:pPr>
              <a:defRPr/>
            </a:pPr>
            <a:fld id="{4DAA42ED-17FC-4AF4-A614-54B2DBD80718}" type="slidenum">
              <a:rPr lang="en-US"/>
              <a:pPr>
                <a:defRPr/>
              </a:pPr>
              <a:t>‹#›</a:t>
            </a:fld>
            <a:endParaRPr lang="en-US" dirty="0"/>
          </a:p>
        </p:txBody>
      </p:sp>
    </p:spTree>
    <p:extLst>
      <p:ext uri="{BB962C8B-B14F-4D97-AF65-F5344CB8AC3E}">
        <p14:creationId xmlns:p14="http://schemas.microsoft.com/office/powerpoint/2010/main" val="4222100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0538" cy="463550"/>
          </a:xfrm>
          <a:prstGeom prst="rect">
            <a:avLst/>
          </a:prstGeom>
          <a:noFill/>
          <a:ln w="9525">
            <a:noFill/>
            <a:miter lim="800000"/>
            <a:headEnd/>
            <a:tailEnd/>
          </a:ln>
          <a:effectLst/>
        </p:spPr>
        <p:txBody>
          <a:bodyPr vert="horz" wrap="square" lIns="92098" tIns="46049" rIns="92098" bIns="46049" numCol="1" anchor="t" anchorCtr="0" compatLnSpc="1">
            <a:prstTxWarp prst="textNoShape">
              <a:avLst/>
            </a:prstTxWarp>
          </a:bodyPr>
          <a:lstStyle>
            <a:lvl1pPr defTabSz="922338">
              <a:defRPr sz="1200" b="0">
                <a:latin typeface="Arial" charset="0"/>
                <a:ea typeface="+mn-ea"/>
                <a:cs typeface="+mn-cs"/>
              </a:defRPr>
            </a:lvl1pPr>
          </a:lstStyle>
          <a:p>
            <a:pPr>
              <a:defRPr/>
            </a:pPr>
            <a:endParaRPr lang="en-US" dirty="0"/>
          </a:p>
        </p:txBody>
      </p:sp>
      <p:sp>
        <p:nvSpPr>
          <p:cNvPr id="4099" name="Rectangle 3"/>
          <p:cNvSpPr>
            <a:spLocks noGrp="1" noChangeArrowheads="1"/>
          </p:cNvSpPr>
          <p:nvPr>
            <p:ph type="dt" idx="1"/>
          </p:nvPr>
        </p:nvSpPr>
        <p:spPr bwMode="auto">
          <a:xfrm>
            <a:off x="3960813" y="0"/>
            <a:ext cx="3030537" cy="463550"/>
          </a:xfrm>
          <a:prstGeom prst="rect">
            <a:avLst/>
          </a:prstGeom>
          <a:noFill/>
          <a:ln w="9525">
            <a:noFill/>
            <a:miter lim="800000"/>
            <a:headEnd/>
            <a:tailEnd/>
          </a:ln>
          <a:effectLst/>
        </p:spPr>
        <p:txBody>
          <a:bodyPr vert="horz" wrap="square" lIns="92098" tIns="46049" rIns="92098" bIns="46049" numCol="1" anchor="t" anchorCtr="0" compatLnSpc="1">
            <a:prstTxWarp prst="textNoShape">
              <a:avLst/>
            </a:prstTxWarp>
          </a:bodyPr>
          <a:lstStyle>
            <a:lvl1pPr algn="r" defTabSz="922338">
              <a:defRPr sz="1200" b="0">
                <a:latin typeface="Arial" charset="0"/>
                <a:ea typeface="+mn-ea"/>
                <a:cs typeface="+mn-cs"/>
              </a:defRPr>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1174750" y="696913"/>
            <a:ext cx="4640263" cy="3479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1863" y="4408488"/>
            <a:ext cx="5127625" cy="4176712"/>
          </a:xfrm>
          <a:prstGeom prst="rect">
            <a:avLst/>
          </a:prstGeom>
          <a:noFill/>
          <a:ln w="9525">
            <a:noFill/>
            <a:miter lim="800000"/>
            <a:headEnd/>
            <a:tailEnd/>
          </a:ln>
          <a:effectLst/>
        </p:spPr>
        <p:txBody>
          <a:bodyPr vert="horz" wrap="square" lIns="92098" tIns="46049" rIns="92098" bIns="4604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18563"/>
            <a:ext cx="3030538" cy="463550"/>
          </a:xfrm>
          <a:prstGeom prst="rect">
            <a:avLst/>
          </a:prstGeom>
          <a:noFill/>
          <a:ln w="9525">
            <a:noFill/>
            <a:miter lim="800000"/>
            <a:headEnd/>
            <a:tailEnd/>
          </a:ln>
          <a:effectLst/>
        </p:spPr>
        <p:txBody>
          <a:bodyPr vert="horz" wrap="square" lIns="92098" tIns="46049" rIns="92098" bIns="46049" numCol="1" anchor="b" anchorCtr="0" compatLnSpc="1">
            <a:prstTxWarp prst="textNoShape">
              <a:avLst/>
            </a:prstTxWarp>
          </a:bodyPr>
          <a:lstStyle>
            <a:lvl1pPr defTabSz="922338">
              <a:defRPr sz="1200" b="0">
                <a:latin typeface="Arial" charset="0"/>
                <a:ea typeface="+mn-ea"/>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960813" y="8818563"/>
            <a:ext cx="3030537" cy="463550"/>
          </a:xfrm>
          <a:prstGeom prst="rect">
            <a:avLst/>
          </a:prstGeom>
          <a:noFill/>
          <a:ln w="9525">
            <a:noFill/>
            <a:miter lim="800000"/>
            <a:headEnd/>
            <a:tailEnd/>
          </a:ln>
          <a:effectLst/>
        </p:spPr>
        <p:txBody>
          <a:bodyPr vert="horz" wrap="square" lIns="92098" tIns="46049" rIns="92098" bIns="46049" numCol="1" anchor="b" anchorCtr="0" compatLnSpc="1">
            <a:prstTxWarp prst="textNoShape">
              <a:avLst/>
            </a:prstTxWarp>
          </a:bodyPr>
          <a:lstStyle>
            <a:lvl1pPr algn="r" defTabSz="922338">
              <a:defRPr sz="1200" b="0">
                <a:latin typeface="Arial" pitchFamily="34" charset="0"/>
              </a:defRPr>
            </a:lvl1pPr>
          </a:lstStyle>
          <a:p>
            <a:pPr>
              <a:defRPr/>
            </a:pPr>
            <a:fld id="{B40F127B-9905-49D6-8445-EAECBA3AE9C0}" type="slidenum">
              <a:rPr lang="en-US"/>
              <a:pPr>
                <a:defRPr/>
              </a:pPr>
              <a:t>‹#›</a:t>
            </a:fld>
            <a:endParaRPr lang="en-US" dirty="0"/>
          </a:p>
        </p:txBody>
      </p:sp>
    </p:spTree>
    <p:extLst>
      <p:ext uri="{BB962C8B-B14F-4D97-AF65-F5344CB8AC3E}">
        <p14:creationId xmlns:p14="http://schemas.microsoft.com/office/powerpoint/2010/main" val="1134101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5348" algn="l" defTabSz="914139" rtl="0" eaLnBrk="1" latinLnBrk="0" hangingPunct="1">
      <a:defRPr sz="1200" kern="1200">
        <a:solidFill>
          <a:schemeClr val="tx1"/>
        </a:solidFill>
        <a:latin typeface="+mn-lt"/>
        <a:ea typeface="+mn-ea"/>
        <a:cs typeface="+mn-cs"/>
      </a:defRPr>
    </a:lvl6pPr>
    <a:lvl7pPr marL="2742417" algn="l" defTabSz="914139" rtl="0" eaLnBrk="1" latinLnBrk="0" hangingPunct="1">
      <a:defRPr sz="1200" kern="1200">
        <a:solidFill>
          <a:schemeClr val="tx1"/>
        </a:solidFill>
        <a:latin typeface="+mn-lt"/>
        <a:ea typeface="+mn-ea"/>
        <a:cs typeface="+mn-cs"/>
      </a:defRPr>
    </a:lvl7pPr>
    <a:lvl8pPr marL="3199487" algn="l" defTabSz="914139" rtl="0" eaLnBrk="1" latinLnBrk="0" hangingPunct="1">
      <a:defRPr sz="1200" kern="1200">
        <a:solidFill>
          <a:schemeClr val="tx1"/>
        </a:solidFill>
        <a:latin typeface="+mn-lt"/>
        <a:ea typeface="+mn-ea"/>
        <a:cs typeface="+mn-cs"/>
      </a:defRPr>
    </a:lvl8pPr>
    <a:lvl9pPr marL="3656556" algn="l" defTabSz="91413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3510338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extLst>
      <p:ext uri="{BB962C8B-B14F-4D97-AF65-F5344CB8AC3E}">
        <p14:creationId xmlns:p14="http://schemas.microsoft.com/office/powerpoint/2010/main" val="1033215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itchFamily="34" charset="-128"/>
              </a:rPr>
              <a:t>DCHQ receives and/or processes the vendor</a:t>
            </a:r>
            <a:r>
              <a:rPr lang="en-US" altLang="en-US" baseline="0" dirty="0">
                <a:ea typeface="ＭＳ Ｐゴシック" pitchFamily="34" charset="-128"/>
              </a:rPr>
              <a:t> invoices for all DC locations.  Without the entry of a receipt, we are unable to determine if the it is proper to pay the invoice.</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3285180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0F127B-9905-49D6-8445-EAECBA3AE9C0}" type="slidenum">
              <a:rPr lang="en-US" smtClean="0"/>
              <a:pPr>
                <a:defRPr/>
              </a:pPr>
              <a:t>4</a:t>
            </a:fld>
            <a:endParaRPr lang="en-US" dirty="0"/>
          </a:p>
        </p:txBody>
      </p:sp>
    </p:spTree>
    <p:extLst>
      <p:ext uri="{BB962C8B-B14F-4D97-AF65-F5344CB8AC3E}">
        <p14:creationId xmlns:p14="http://schemas.microsoft.com/office/powerpoint/2010/main" val="1350085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B7F148-E26E-4247-9A90-F17460C14E68}"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18741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B7F148-E26E-4247-9A90-F17460C14E68}"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916903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093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70" indent="0">
              <a:buNone/>
              <a:defRPr sz="2800"/>
            </a:lvl2pPr>
            <a:lvl3pPr marL="914139" indent="0">
              <a:buNone/>
              <a:defRPr sz="2400"/>
            </a:lvl3pPr>
            <a:lvl4pPr marL="1371208" indent="0">
              <a:buNone/>
              <a:defRPr sz="2000"/>
            </a:lvl4pPr>
            <a:lvl5pPr marL="1828278" indent="0">
              <a:buNone/>
              <a:defRPr sz="2000"/>
            </a:lvl5pPr>
            <a:lvl6pPr marL="2285348" indent="0">
              <a:buNone/>
              <a:defRPr sz="2000"/>
            </a:lvl6pPr>
            <a:lvl7pPr marL="2742417" indent="0">
              <a:buNone/>
              <a:defRPr sz="2000"/>
            </a:lvl7pPr>
            <a:lvl8pPr marL="3199487" indent="0">
              <a:buNone/>
              <a:defRPr sz="2000"/>
            </a:lvl8pPr>
            <a:lvl9pPr marL="3656556"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70" indent="0">
              <a:buNone/>
              <a:defRPr sz="1200"/>
            </a:lvl2pPr>
            <a:lvl3pPr marL="914139" indent="0">
              <a:buNone/>
              <a:defRPr sz="1000"/>
            </a:lvl3pPr>
            <a:lvl4pPr marL="1371208" indent="0">
              <a:buNone/>
              <a:defRPr sz="900"/>
            </a:lvl4pPr>
            <a:lvl5pPr marL="1828278" indent="0">
              <a:buNone/>
              <a:defRPr sz="900"/>
            </a:lvl5pPr>
            <a:lvl6pPr marL="2285348" indent="0">
              <a:buNone/>
              <a:defRPr sz="900"/>
            </a:lvl6pPr>
            <a:lvl7pPr marL="2742417" indent="0">
              <a:buNone/>
              <a:defRPr sz="900"/>
            </a:lvl7pPr>
            <a:lvl8pPr marL="3199487" indent="0">
              <a:buNone/>
              <a:defRPr sz="900"/>
            </a:lvl8pPr>
            <a:lvl9pPr marL="3656556" indent="0">
              <a:buNone/>
              <a:defRPr sz="900"/>
            </a:lvl9pPr>
          </a:lstStyle>
          <a:p>
            <a:pPr lvl="0"/>
            <a:r>
              <a:rPr lang="en-US"/>
              <a:t>Click to edit Master text styles</a:t>
            </a:r>
          </a:p>
        </p:txBody>
      </p:sp>
    </p:spTree>
    <p:extLst>
      <p:ext uri="{BB962C8B-B14F-4D97-AF65-F5344CB8AC3E}">
        <p14:creationId xmlns:p14="http://schemas.microsoft.com/office/powerpoint/2010/main" val="4052983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6903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25400"/>
            <a:ext cx="20955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5400"/>
            <a:ext cx="61341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4574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25401"/>
            <a:ext cx="8382000" cy="609600"/>
          </a:xfrm>
        </p:spPr>
        <p:txBody>
          <a:bodyPr/>
          <a:lstStyle/>
          <a:p>
            <a:r>
              <a:rPr lang="en-US"/>
              <a:t>Click to edit Master title style</a:t>
            </a:r>
          </a:p>
        </p:txBody>
      </p:sp>
      <p:sp>
        <p:nvSpPr>
          <p:cNvPr id="3" name="SmartArt Placeholder 2"/>
          <p:cNvSpPr>
            <a:spLocks noGrp="1"/>
          </p:cNvSpPr>
          <p:nvPr>
            <p:ph type="dgm" idx="1"/>
          </p:nvPr>
        </p:nvSpPr>
        <p:spPr>
          <a:xfrm>
            <a:off x="787400" y="927100"/>
            <a:ext cx="8191500" cy="4965700"/>
          </a:xfrm>
        </p:spPr>
        <p:txBody>
          <a:bodyPr/>
          <a:lstStyle/>
          <a:p>
            <a:pPr lvl="0"/>
            <a:endParaRPr lang="en-US" noProof="0" dirty="0"/>
          </a:p>
        </p:txBody>
      </p:sp>
    </p:spTree>
    <p:extLst>
      <p:ext uri="{BB962C8B-B14F-4D97-AF65-F5344CB8AC3E}">
        <p14:creationId xmlns:p14="http://schemas.microsoft.com/office/powerpoint/2010/main" val="1795000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25401"/>
            <a:ext cx="8382000" cy="609600"/>
          </a:xfrm>
        </p:spPr>
        <p:txBody>
          <a:bodyPr/>
          <a:lstStyle/>
          <a:p>
            <a:r>
              <a:rPr lang="en-US"/>
              <a:t>Click to edit Master title style</a:t>
            </a:r>
          </a:p>
        </p:txBody>
      </p:sp>
      <p:sp>
        <p:nvSpPr>
          <p:cNvPr id="3" name="Table Placeholder 2"/>
          <p:cNvSpPr>
            <a:spLocks noGrp="1"/>
          </p:cNvSpPr>
          <p:nvPr>
            <p:ph type="tbl" idx="1"/>
          </p:nvPr>
        </p:nvSpPr>
        <p:spPr>
          <a:xfrm>
            <a:off x="787400" y="927100"/>
            <a:ext cx="7823200" cy="4965700"/>
          </a:xfrm>
        </p:spPr>
        <p:txBody>
          <a:bodyPr/>
          <a:lstStyle/>
          <a:p>
            <a:pPr lvl="0"/>
            <a:endParaRPr lang="en-US" noProof="0" dirty="0"/>
          </a:p>
        </p:txBody>
      </p:sp>
    </p:spTree>
    <p:extLst>
      <p:ext uri="{BB962C8B-B14F-4D97-AF65-F5344CB8AC3E}">
        <p14:creationId xmlns:p14="http://schemas.microsoft.com/office/powerpoint/2010/main" val="65579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012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smtClean="0"/>
              <a:t>‹#›</a:t>
            </a:fld>
            <a:endParaRPr lang="en-US" dirty="0"/>
          </a:p>
        </p:txBody>
      </p:sp>
    </p:spTree>
    <p:extLst>
      <p:ext uri="{BB962C8B-B14F-4D97-AF65-F5344CB8AC3E}">
        <p14:creationId xmlns:p14="http://schemas.microsoft.com/office/powerpoint/2010/main" val="2563641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154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5732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65838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70" indent="0" algn="ctr">
              <a:buNone/>
              <a:defRPr/>
            </a:lvl2pPr>
            <a:lvl3pPr marL="914139" indent="0" algn="ctr">
              <a:buNone/>
              <a:defRPr/>
            </a:lvl3pPr>
            <a:lvl4pPr marL="1371208" indent="0" algn="ctr">
              <a:buNone/>
              <a:defRPr/>
            </a:lvl4pPr>
            <a:lvl5pPr marL="1828278" indent="0" algn="ctr">
              <a:buNone/>
              <a:defRPr/>
            </a:lvl5pPr>
            <a:lvl6pPr marL="2285348" indent="0" algn="ctr">
              <a:buNone/>
              <a:defRPr/>
            </a:lvl6pPr>
            <a:lvl7pPr marL="2742417" indent="0" algn="ctr">
              <a:buNone/>
              <a:defRPr/>
            </a:lvl7pPr>
            <a:lvl8pPr marL="3199487" indent="0" algn="ctr">
              <a:buNone/>
              <a:defRPr/>
            </a:lvl8pPr>
            <a:lvl9pPr marL="3656556" indent="0" algn="ctr">
              <a:buNone/>
              <a:defRPr/>
            </a:lvl9pPr>
          </a:lstStyle>
          <a:p>
            <a:r>
              <a:rPr lang="en-US"/>
              <a:t>Click to edit Master subtitle style</a:t>
            </a:r>
          </a:p>
        </p:txBody>
      </p:sp>
    </p:spTree>
    <p:extLst>
      <p:ext uri="{BB962C8B-B14F-4D97-AF65-F5344CB8AC3E}">
        <p14:creationId xmlns:p14="http://schemas.microsoft.com/office/powerpoint/2010/main" val="2278498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46031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smtClean="0"/>
              <a:pPr/>
              <a:t>11/27/2018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37629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smtClean="0"/>
              <a:pPr/>
              <a:t>11/27/2018</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67181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11/27/2018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51222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8455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04170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A6947F0-82C2-4DEE-BD3A-8E33B73A7E83}"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02336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137382-BD3D-4C2D-8CF7-7AB1C282D2D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152520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9710DB-A254-48F7-B30E-B07BA7B9222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83495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F283F53-3C6A-4240-8CAA-FC28C8B59679}"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591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6069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DB320F2-EEFC-406A-AAAC-98206F9C6D5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92820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0C89E69-2136-4183-8FC0-5EFA87A4E28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999571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538106C-91CA-490D-A9F8-B5BA7A682ED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68441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CC2325D-5C6D-4823-86FB-A4785D3705D9}"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178232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F844570-41EA-4228-9C5F-CED2C2A8B93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064082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FDEBA2-2F29-4606-AA64-A4B5EBDD806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67280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146AA0-840E-46B7-B7F8-E27E17DFE0E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10684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12E502A-CC2A-4D1F-9C8B-84AE3AEC7C4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666617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85ABAA-345F-4DAD-B011-D21548E56A1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9010175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32C7DD-D4AC-44D1-8B48-A16E998F292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69339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lvl1pPr>
            <a:lvl2pPr marL="457070" indent="0">
              <a:buNone/>
              <a:defRPr sz="1800"/>
            </a:lvl2pPr>
            <a:lvl3pPr marL="914139" indent="0">
              <a:buNone/>
              <a:defRPr sz="1600"/>
            </a:lvl3pPr>
            <a:lvl4pPr marL="1371208" indent="0">
              <a:buNone/>
              <a:defRPr sz="1400"/>
            </a:lvl4pPr>
            <a:lvl5pPr marL="1828278" indent="0">
              <a:buNone/>
              <a:defRPr sz="1400"/>
            </a:lvl5pPr>
            <a:lvl6pPr marL="2285348" indent="0">
              <a:buNone/>
              <a:defRPr sz="1400"/>
            </a:lvl6pPr>
            <a:lvl7pPr marL="2742417" indent="0">
              <a:buNone/>
              <a:defRPr sz="1400"/>
            </a:lvl7pPr>
            <a:lvl8pPr marL="3199487" indent="0">
              <a:buNone/>
              <a:defRPr sz="1400"/>
            </a:lvl8pPr>
            <a:lvl9pPr marL="3656556" indent="0">
              <a:buNone/>
              <a:defRPr sz="1400"/>
            </a:lvl9pPr>
          </a:lstStyle>
          <a:p>
            <a:pPr lvl="0"/>
            <a:r>
              <a:rPr lang="en-US"/>
              <a:t>Click to edit Master text styles</a:t>
            </a:r>
          </a:p>
        </p:txBody>
      </p:sp>
    </p:spTree>
    <p:extLst>
      <p:ext uri="{BB962C8B-B14F-4D97-AF65-F5344CB8AC3E}">
        <p14:creationId xmlns:p14="http://schemas.microsoft.com/office/powerpoint/2010/main" val="39843794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066E8F-BB03-46EE-99C1-FE04D4DBA17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751915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AD9CC6F-4966-45FA-A277-D5F8AFD5436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804576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2769C1B-4FCF-4A5E-ACE5-297B0090A62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1123890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869C573-DF31-43E2-B708-201DFB69AC1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1234219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5F5B78-E28A-4004-B501-FB72655B67CD}"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8301855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CD8F32C-6E57-4767-9388-8EED2A310986}"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98634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A2C339-E849-4F40-BC51-FEF24240FE7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817305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850ABD-D8AA-4DE1-B1F3-404D76A2909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365656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87400" y="927100"/>
            <a:ext cx="401955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59351" y="927100"/>
            <a:ext cx="4019550" cy="4965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8450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70" indent="0">
              <a:buNone/>
              <a:defRPr sz="2000" b="1"/>
            </a:lvl2pPr>
            <a:lvl3pPr marL="914139" indent="0">
              <a:buNone/>
              <a:defRPr sz="1800" b="1"/>
            </a:lvl3pPr>
            <a:lvl4pPr marL="1371208" indent="0">
              <a:buNone/>
              <a:defRPr sz="1600" b="1"/>
            </a:lvl4pPr>
            <a:lvl5pPr marL="1828278" indent="0">
              <a:buNone/>
              <a:defRPr sz="1600" b="1"/>
            </a:lvl5pPr>
            <a:lvl6pPr marL="2285348" indent="0">
              <a:buNone/>
              <a:defRPr sz="1600" b="1"/>
            </a:lvl6pPr>
            <a:lvl7pPr marL="2742417" indent="0">
              <a:buNone/>
              <a:defRPr sz="1600" b="1"/>
            </a:lvl7pPr>
            <a:lvl8pPr marL="3199487" indent="0">
              <a:buNone/>
              <a:defRPr sz="1600" b="1"/>
            </a:lvl8pPr>
            <a:lvl9pPr marL="365655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70" indent="0">
              <a:buNone/>
              <a:defRPr sz="2000" b="1"/>
            </a:lvl2pPr>
            <a:lvl3pPr marL="914139" indent="0">
              <a:buNone/>
              <a:defRPr sz="1800" b="1"/>
            </a:lvl3pPr>
            <a:lvl4pPr marL="1371208" indent="0">
              <a:buNone/>
              <a:defRPr sz="1600" b="1"/>
            </a:lvl4pPr>
            <a:lvl5pPr marL="1828278" indent="0">
              <a:buNone/>
              <a:defRPr sz="1600" b="1"/>
            </a:lvl5pPr>
            <a:lvl6pPr marL="2285348" indent="0">
              <a:buNone/>
              <a:defRPr sz="1600" b="1"/>
            </a:lvl6pPr>
            <a:lvl7pPr marL="2742417" indent="0">
              <a:buNone/>
              <a:defRPr sz="1600" b="1"/>
            </a:lvl7pPr>
            <a:lvl8pPr marL="3199487" indent="0">
              <a:buNone/>
              <a:defRPr sz="1600" b="1"/>
            </a:lvl8pPr>
            <a:lvl9pPr marL="365655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316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8401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44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70" indent="0">
              <a:buNone/>
              <a:defRPr sz="1200"/>
            </a:lvl2pPr>
            <a:lvl3pPr marL="914139" indent="0">
              <a:buNone/>
              <a:defRPr sz="1000"/>
            </a:lvl3pPr>
            <a:lvl4pPr marL="1371208" indent="0">
              <a:buNone/>
              <a:defRPr sz="900"/>
            </a:lvl4pPr>
            <a:lvl5pPr marL="1828278" indent="0">
              <a:buNone/>
              <a:defRPr sz="900"/>
            </a:lvl5pPr>
            <a:lvl6pPr marL="2285348" indent="0">
              <a:buNone/>
              <a:defRPr sz="900"/>
            </a:lvl6pPr>
            <a:lvl7pPr marL="2742417" indent="0">
              <a:buNone/>
              <a:defRPr sz="900"/>
            </a:lvl7pPr>
            <a:lvl8pPr marL="3199487" indent="0">
              <a:buNone/>
              <a:defRPr sz="900"/>
            </a:lvl8pPr>
            <a:lvl9pPr marL="3656556" indent="0">
              <a:buNone/>
              <a:defRPr sz="900"/>
            </a:lvl9pPr>
          </a:lstStyle>
          <a:p>
            <a:pPr lvl="0"/>
            <a:r>
              <a:rPr lang="en-US"/>
              <a:t>Click to edit Master text styles</a:t>
            </a:r>
          </a:p>
        </p:txBody>
      </p:sp>
    </p:spTree>
    <p:extLst>
      <p:ext uri="{BB962C8B-B14F-4D97-AF65-F5344CB8AC3E}">
        <p14:creationId xmlns:p14="http://schemas.microsoft.com/office/powerpoint/2010/main" val="24887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8.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16.xml"/><Relationship Id="rId16"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jpeg"/><Relationship Id="rId10" Type="http://schemas.openxmlformats.org/officeDocument/2006/relationships/slideLayout" Target="../slideLayouts/slideLayout24.xml"/><Relationship Id="rId19" Type="http://schemas.openxmlformats.org/officeDocument/2006/relationships/image" Target="../media/image7.jpe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1026" name="Picture 18" descr="bc-mark-back_PMS.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89138" y="0"/>
            <a:ext cx="7154862"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1" descr="C:\Users\Andrew.Beck\Pictures\Microsoft Clip Organizer\j0433093.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114925"/>
            <a:ext cx="23717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7" descr="C:\Users\Andrew.Beck\AppData\Local\Microsoft\Windows\Temporary Internet Files\Content.IE5\TU9G3HEX\MPj04424470000[1].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3548063"/>
            <a:ext cx="23241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6" descr="j0178537.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0"/>
            <a:ext cx="2351088"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 descr="logo"/>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081838" y="5918200"/>
            <a:ext cx="18716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1"/>
          <p:cNvSpPr txBox="1">
            <a:spLocks noChangeArrowheads="1"/>
          </p:cNvSpPr>
          <p:nvPr userDrawn="1"/>
        </p:nvSpPr>
        <p:spPr bwMode="auto">
          <a:xfrm>
            <a:off x="2659063" y="6027738"/>
            <a:ext cx="3368675" cy="461962"/>
          </a:xfrm>
          <a:prstGeom prst="rect">
            <a:avLst/>
          </a:prstGeom>
          <a:noFill/>
          <a:ln>
            <a:noFill/>
          </a:ln>
          <a:extLst/>
        </p:spPr>
        <p:txBody>
          <a:bodyPr lIns="91414" tIns="45706" rIns="91414" bIns="45706">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endParaRPr lang="en-US" dirty="0"/>
          </a:p>
        </p:txBody>
      </p:sp>
      <p:sp>
        <p:nvSpPr>
          <p:cNvPr id="1032" name="TextBox 9"/>
          <p:cNvSpPr txBox="1">
            <a:spLocks noChangeArrowheads="1"/>
          </p:cNvSpPr>
          <p:nvPr userDrawn="1"/>
        </p:nvSpPr>
        <p:spPr bwMode="auto">
          <a:xfrm>
            <a:off x="0" y="1573213"/>
            <a:ext cx="2590800" cy="1570037"/>
          </a:xfrm>
          <a:prstGeom prst="rect">
            <a:avLst/>
          </a:prstGeom>
          <a:noFill/>
          <a:ln>
            <a:noFill/>
          </a:ln>
          <a:extLst/>
        </p:spPr>
        <p:txBody>
          <a:bodyPr lIns="91414" tIns="45706" rIns="91414" bIns="45706">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en-US" dirty="0"/>
              <a:t>Insert Pictures that represent Customer on Master slide</a:t>
            </a:r>
          </a:p>
        </p:txBody>
      </p:sp>
      <p:pic>
        <p:nvPicPr>
          <p:cNvPr id="1033" name="Picture 9"/>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835275" y="5910263"/>
            <a:ext cx="20415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6" descr="AOC Seal"/>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1617663"/>
            <a:ext cx="23526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0"/>
        </a:defRPr>
      </a:lvl5pPr>
      <a:lvl6pPr marL="457070" algn="ctr" rtl="0" fontAlgn="base">
        <a:spcBef>
          <a:spcPct val="0"/>
        </a:spcBef>
        <a:spcAft>
          <a:spcPct val="0"/>
        </a:spcAft>
        <a:defRPr sz="4400">
          <a:solidFill>
            <a:schemeClr val="tx2"/>
          </a:solidFill>
          <a:latin typeface="Arial" charset="0"/>
        </a:defRPr>
      </a:lvl6pPr>
      <a:lvl7pPr marL="914139" algn="ctr" rtl="0" fontAlgn="base">
        <a:spcBef>
          <a:spcPct val="0"/>
        </a:spcBef>
        <a:spcAft>
          <a:spcPct val="0"/>
        </a:spcAft>
        <a:defRPr sz="4400">
          <a:solidFill>
            <a:schemeClr val="tx2"/>
          </a:solidFill>
          <a:latin typeface="Arial" charset="0"/>
        </a:defRPr>
      </a:lvl7pPr>
      <a:lvl8pPr marL="1371208" algn="ctr" rtl="0" fontAlgn="base">
        <a:spcBef>
          <a:spcPct val="0"/>
        </a:spcBef>
        <a:spcAft>
          <a:spcPct val="0"/>
        </a:spcAft>
        <a:defRPr sz="4400">
          <a:solidFill>
            <a:schemeClr val="tx2"/>
          </a:solidFill>
          <a:latin typeface="Arial" charset="0"/>
        </a:defRPr>
      </a:lvl8pPr>
      <a:lvl9pPr marL="1828278"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0"/>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charset="-128"/>
        </a:defRPr>
      </a:lvl5pPr>
      <a:lvl6pPr marL="2513883" indent="-228534" algn="l" rtl="0" fontAlgn="base">
        <a:spcBef>
          <a:spcPct val="20000"/>
        </a:spcBef>
        <a:spcAft>
          <a:spcPct val="0"/>
        </a:spcAft>
        <a:buChar char="»"/>
        <a:defRPr sz="2000">
          <a:solidFill>
            <a:schemeClr val="tx1"/>
          </a:solidFill>
          <a:latin typeface="+mn-lt"/>
        </a:defRPr>
      </a:lvl6pPr>
      <a:lvl7pPr marL="2970952" indent="-228534" algn="l" rtl="0" fontAlgn="base">
        <a:spcBef>
          <a:spcPct val="20000"/>
        </a:spcBef>
        <a:spcAft>
          <a:spcPct val="0"/>
        </a:spcAft>
        <a:buChar char="»"/>
        <a:defRPr sz="2000">
          <a:solidFill>
            <a:schemeClr val="tx1"/>
          </a:solidFill>
          <a:latin typeface="+mn-lt"/>
        </a:defRPr>
      </a:lvl7pPr>
      <a:lvl8pPr marL="3428022" indent="-228534" algn="l" rtl="0" fontAlgn="base">
        <a:spcBef>
          <a:spcPct val="20000"/>
        </a:spcBef>
        <a:spcAft>
          <a:spcPct val="0"/>
        </a:spcAft>
        <a:buChar char="»"/>
        <a:defRPr sz="2000">
          <a:solidFill>
            <a:schemeClr val="tx1"/>
          </a:solidFill>
          <a:latin typeface="+mn-lt"/>
        </a:defRPr>
      </a:lvl8pPr>
      <a:lvl9pPr marL="3885092" indent="-22853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39" rtl="0" eaLnBrk="1" latinLnBrk="0" hangingPunct="1">
        <a:defRPr sz="1800" kern="1200">
          <a:solidFill>
            <a:schemeClr val="tx1"/>
          </a:solidFill>
          <a:latin typeface="+mn-lt"/>
          <a:ea typeface="+mn-ea"/>
          <a:cs typeface="+mn-cs"/>
        </a:defRPr>
      </a:lvl1pPr>
      <a:lvl2pPr marL="457070" algn="l" defTabSz="914139" rtl="0" eaLnBrk="1" latinLnBrk="0" hangingPunct="1">
        <a:defRPr sz="1800" kern="1200">
          <a:solidFill>
            <a:schemeClr val="tx1"/>
          </a:solidFill>
          <a:latin typeface="+mn-lt"/>
          <a:ea typeface="+mn-ea"/>
          <a:cs typeface="+mn-cs"/>
        </a:defRPr>
      </a:lvl2pPr>
      <a:lvl3pPr marL="914139" algn="l" defTabSz="914139" rtl="0" eaLnBrk="1" latinLnBrk="0" hangingPunct="1">
        <a:defRPr sz="1800" kern="1200">
          <a:solidFill>
            <a:schemeClr val="tx1"/>
          </a:solidFill>
          <a:latin typeface="+mn-lt"/>
          <a:ea typeface="+mn-ea"/>
          <a:cs typeface="+mn-cs"/>
        </a:defRPr>
      </a:lvl3pPr>
      <a:lvl4pPr marL="1371208" algn="l" defTabSz="914139" rtl="0" eaLnBrk="1" latinLnBrk="0" hangingPunct="1">
        <a:defRPr sz="1800" kern="1200">
          <a:solidFill>
            <a:schemeClr val="tx1"/>
          </a:solidFill>
          <a:latin typeface="+mn-lt"/>
          <a:ea typeface="+mn-ea"/>
          <a:cs typeface="+mn-cs"/>
        </a:defRPr>
      </a:lvl4pPr>
      <a:lvl5pPr marL="1828278" algn="l" defTabSz="914139" rtl="0" eaLnBrk="1" latinLnBrk="0" hangingPunct="1">
        <a:defRPr sz="1800" kern="1200">
          <a:solidFill>
            <a:schemeClr val="tx1"/>
          </a:solidFill>
          <a:latin typeface="+mn-lt"/>
          <a:ea typeface="+mn-ea"/>
          <a:cs typeface="+mn-cs"/>
        </a:defRPr>
      </a:lvl5pPr>
      <a:lvl6pPr marL="2285348" algn="l" defTabSz="914139" rtl="0" eaLnBrk="1" latinLnBrk="0" hangingPunct="1">
        <a:defRPr sz="1800" kern="1200">
          <a:solidFill>
            <a:schemeClr val="tx1"/>
          </a:solidFill>
          <a:latin typeface="+mn-lt"/>
          <a:ea typeface="+mn-ea"/>
          <a:cs typeface="+mn-cs"/>
        </a:defRPr>
      </a:lvl6pPr>
      <a:lvl7pPr marL="2742417" algn="l" defTabSz="914139" rtl="0" eaLnBrk="1" latinLnBrk="0" hangingPunct="1">
        <a:defRPr sz="1800" kern="1200">
          <a:solidFill>
            <a:schemeClr val="tx1"/>
          </a:solidFill>
          <a:latin typeface="+mn-lt"/>
          <a:ea typeface="+mn-ea"/>
          <a:cs typeface="+mn-cs"/>
        </a:defRPr>
      </a:lvl7pPr>
      <a:lvl8pPr marL="3199487" algn="l" defTabSz="914139" rtl="0" eaLnBrk="1" latinLnBrk="0" hangingPunct="1">
        <a:defRPr sz="1800" kern="1200">
          <a:solidFill>
            <a:schemeClr val="tx1"/>
          </a:solidFill>
          <a:latin typeface="+mn-lt"/>
          <a:ea typeface="+mn-ea"/>
          <a:cs typeface="+mn-cs"/>
        </a:defRPr>
      </a:lvl8pPr>
      <a:lvl9pPr marL="3656556" algn="l" defTabSz="91413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title"/>
          </p:nvPr>
        </p:nvSpPr>
        <p:spPr bwMode="auto">
          <a:xfrm>
            <a:off x="762000" y="25400"/>
            <a:ext cx="6629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ctr" anchorCtr="0" compatLnSpc="1">
            <a:prstTxWarp prst="textNoShape">
              <a:avLst/>
            </a:prstTxWarp>
          </a:bodyPr>
          <a:lstStyle/>
          <a:p>
            <a:pPr lvl="0"/>
            <a:r>
              <a:rPr lang="en-US" altLang="en-US"/>
              <a:t>Agenda</a:t>
            </a:r>
          </a:p>
        </p:txBody>
      </p:sp>
      <p:sp>
        <p:nvSpPr>
          <p:cNvPr id="2051" name="Rectangle 10"/>
          <p:cNvSpPr>
            <a:spLocks noGrp="1" noChangeArrowheads="1"/>
          </p:cNvSpPr>
          <p:nvPr>
            <p:ph type="body" idx="1"/>
          </p:nvPr>
        </p:nvSpPr>
        <p:spPr bwMode="auto">
          <a:xfrm>
            <a:off x="787400" y="927100"/>
            <a:ext cx="819150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Rectangle 12"/>
          <p:cNvSpPr>
            <a:spLocks noChangeArrowheads="1"/>
          </p:cNvSpPr>
          <p:nvPr userDrawn="1"/>
        </p:nvSpPr>
        <p:spPr bwMode="auto">
          <a:xfrm>
            <a:off x="0" y="723900"/>
            <a:ext cx="9144000" cy="46038"/>
          </a:xfrm>
          <a:prstGeom prst="rect">
            <a:avLst/>
          </a:prstGeom>
          <a:gradFill flip="none" rotWithShape="1">
            <a:gsLst>
              <a:gs pos="0">
                <a:srgbClr val="FF0000"/>
              </a:gs>
              <a:gs pos="50000">
                <a:srgbClr val="FF0000"/>
              </a:gs>
              <a:gs pos="100000">
                <a:schemeClr val="accent1">
                  <a:shade val="100000"/>
                  <a:satMod val="115000"/>
                </a:schemeClr>
              </a:gs>
            </a:gsLst>
            <a:lin ang="0" scaled="1"/>
            <a:tileRect/>
          </a:gradFill>
          <a:ln w="9525">
            <a:noFill/>
            <a:miter lim="800000"/>
            <a:headEnd/>
            <a:tailEnd/>
          </a:ln>
        </p:spPr>
        <p:txBody>
          <a:bodyPr wrap="none" lIns="91414" tIns="45706" rIns="91414" bIns="45706" anchor="ctr"/>
          <a:lstStyle/>
          <a:p>
            <a:pPr>
              <a:defRPr/>
            </a:pPr>
            <a:endParaRPr lang="en-US" sz="1800" b="0" dirty="0">
              <a:ea typeface="+mn-ea"/>
            </a:endParaRPr>
          </a:p>
        </p:txBody>
      </p:sp>
      <p:sp>
        <p:nvSpPr>
          <p:cNvPr id="11" name="Rectangle 10"/>
          <p:cNvSpPr/>
          <p:nvPr userDrawn="1"/>
        </p:nvSpPr>
        <p:spPr bwMode="auto">
          <a:xfrm>
            <a:off x="0" y="0"/>
            <a:ext cx="752475" cy="342900"/>
          </a:xfrm>
          <a:prstGeom prst="rect">
            <a:avLst/>
          </a:prstGeom>
          <a:gradFill flip="none" rotWithShape="1">
            <a:gsLst>
              <a:gs pos="46000">
                <a:schemeClr val="accent1"/>
              </a:gs>
              <a:gs pos="100000">
                <a:srgbClr val="FF0000"/>
              </a:gs>
              <a:gs pos="100000">
                <a:schemeClr val="accent1">
                  <a:shade val="100000"/>
                  <a:satMod val="115000"/>
                </a:schemeClr>
              </a:gs>
            </a:gsLst>
            <a:lin ang="13500000" scaled="1"/>
            <a:tileRect/>
          </a:gradFill>
          <a:ln w="9525" cap="flat" cmpd="sng" algn="ctr">
            <a:noFill/>
            <a:prstDash val="solid"/>
            <a:round/>
            <a:headEnd type="none" w="med" len="med"/>
            <a:tailEnd type="none" w="med" len="med"/>
          </a:ln>
          <a:effectLst/>
        </p:spPr>
        <p:txBody>
          <a:bodyPr lIns="91414" tIns="45706" rIns="91414" bIns="45706"/>
          <a:lstStyle/>
          <a:p>
            <a:pPr>
              <a:defRPr/>
            </a:pPr>
            <a:endParaRPr lang="en-US" dirty="0">
              <a:ea typeface="+mn-ea"/>
            </a:endParaRPr>
          </a:p>
        </p:txBody>
      </p:sp>
      <p:sp>
        <p:nvSpPr>
          <p:cNvPr id="13" name="Rectangle 12"/>
          <p:cNvSpPr/>
          <p:nvPr userDrawn="1"/>
        </p:nvSpPr>
        <p:spPr bwMode="auto">
          <a:xfrm>
            <a:off x="2" y="1"/>
            <a:ext cx="752475" cy="723900"/>
          </a:xfrm>
          <a:prstGeom prst="rect">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lIns="91414" tIns="45706" rIns="91414" bIns="45706"/>
          <a:lstStyle/>
          <a:p>
            <a:pPr>
              <a:defRPr/>
            </a:pPr>
            <a:endParaRPr lang="en-US" dirty="0">
              <a:ea typeface="+mn-ea"/>
            </a:endParaRPr>
          </a:p>
        </p:txBody>
      </p:sp>
      <p:pic>
        <p:nvPicPr>
          <p:cNvPr id="2057" name="Picture 3" descr="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46113" y="5994400"/>
            <a:ext cx="1677987"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9"/>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458075" y="0"/>
            <a:ext cx="17351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rtl="0" eaLnBrk="0" fontAlgn="base" hangingPunct="0">
        <a:spcBef>
          <a:spcPct val="0"/>
        </a:spcBef>
        <a:spcAft>
          <a:spcPct val="0"/>
        </a:spcAft>
        <a:defRPr sz="2800" b="1">
          <a:solidFill>
            <a:schemeClr val="tx2"/>
          </a:solidFill>
          <a:latin typeface="+mj-lt"/>
          <a:ea typeface="ＭＳ Ｐゴシック" charset="-128"/>
          <a:cs typeface="ＭＳ Ｐゴシック" charset="0"/>
        </a:defRPr>
      </a:lvl1pPr>
      <a:lvl2pPr algn="l" rtl="0" eaLnBrk="0" fontAlgn="base" hangingPunct="0">
        <a:spcBef>
          <a:spcPct val="0"/>
        </a:spcBef>
        <a:spcAft>
          <a:spcPct val="0"/>
        </a:spcAft>
        <a:defRPr sz="2800" b="1">
          <a:solidFill>
            <a:schemeClr val="tx2"/>
          </a:solidFill>
          <a:latin typeface="Calibri" pitchFamily="34" charset="0"/>
          <a:ea typeface="ＭＳ Ｐゴシック" charset="-128"/>
          <a:cs typeface="ＭＳ Ｐゴシック" charset="0"/>
        </a:defRPr>
      </a:lvl2pPr>
      <a:lvl3pPr algn="l" rtl="0" eaLnBrk="0" fontAlgn="base" hangingPunct="0">
        <a:spcBef>
          <a:spcPct val="0"/>
        </a:spcBef>
        <a:spcAft>
          <a:spcPct val="0"/>
        </a:spcAft>
        <a:defRPr sz="2800" b="1">
          <a:solidFill>
            <a:schemeClr val="tx2"/>
          </a:solidFill>
          <a:latin typeface="Calibri" pitchFamily="34" charset="0"/>
          <a:ea typeface="ＭＳ Ｐゴシック" charset="-128"/>
          <a:cs typeface="ＭＳ Ｐゴシック" charset="0"/>
        </a:defRPr>
      </a:lvl3pPr>
      <a:lvl4pPr algn="l" rtl="0" eaLnBrk="0" fontAlgn="base" hangingPunct="0">
        <a:spcBef>
          <a:spcPct val="0"/>
        </a:spcBef>
        <a:spcAft>
          <a:spcPct val="0"/>
        </a:spcAft>
        <a:defRPr sz="2800" b="1">
          <a:solidFill>
            <a:schemeClr val="tx2"/>
          </a:solidFill>
          <a:latin typeface="Calibri" pitchFamily="34" charset="0"/>
          <a:ea typeface="ＭＳ Ｐゴシック" charset="-128"/>
          <a:cs typeface="ＭＳ Ｐゴシック" charset="0"/>
        </a:defRPr>
      </a:lvl4pPr>
      <a:lvl5pPr algn="l" rtl="0" eaLnBrk="0" fontAlgn="base" hangingPunct="0">
        <a:spcBef>
          <a:spcPct val="0"/>
        </a:spcBef>
        <a:spcAft>
          <a:spcPct val="0"/>
        </a:spcAft>
        <a:defRPr sz="2800" b="1">
          <a:solidFill>
            <a:schemeClr val="tx2"/>
          </a:solidFill>
          <a:latin typeface="Calibri" pitchFamily="34" charset="0"/>
          <a:ea typeface="ＭＳ Ｐゴシック" charset="-128"/>
          <a:cs typeface="ＭＳ Ｐゴシック" charset="0"/>
        </a:defRPr>
      </a:lvl5pPr>
      <a:lvl6pPr marL="457070" algn="l" rtl="0" fontAlgn="base">
        <a:spcBef>
          <a:spcPct val="0"/>
        </a:spcBef>
        <a:spcAft>
          <a:spcPct val="0"/>
        </a:spcAft>
        <a:defRPr sz="2800" b="1">
          <a:solidFill>
            <a:schemeClr val="tx2"/>
          </a:solidFill>
          <a:latin typeface="Calibri" pitchFamily="34" charset="0"/>
        </a:defRPr>
      </a:lvl6pPr>
      <a:lvl7pPr marL="914139" algn="l" rtl="0" fontAlgn="base">
        <a:spcBef>
          <a:spcPct val="0"/>
        </a:spcBef>
        <a:spcAft>
          <a:spcPct val="0"/>
        </a:spcAft>
        <a:defRPr sz="2800" b="1">
          <a:solidFill>
            <a:schemeClr val="tx2"/>
          </a:solidFill>
          <a:latin typeface="Calibri" pitchFamily="34" charset="0"/>
        </a:defRPr>
      </a:lvl7pPr>
      <a:lvl8pPr marL="1371208" algn="l" rtl="0" fontAlgn="base">
        <a:spcBef>
          <a:spcPct val="0"/>
        </a:spcBef>
        <a:spcAft>
          <a:spcPct val="0"/>
        </a:spcAft>
        <a:defRPr sz="2800" b="1">
          <a:solidFill>
            <a:schemeClr val="tx2"/>
          </a:solidFill>
          <a:latin typeface="Calibri" pitchFamily="34" charset="0"/>
        </a:defRPr>
      </a:lvl8pPr>
      <a:lvl9pPr marL="1828278" algn="l" rtl="0" fontAlgn="base">
        <a:spcBef>
          <a:spcPct val="0"/>
        </a:spcBef>
        <a:spcAft>
          <a:spcPct val="0"/>
        </a:spcAft>
        <a:defRPr sz="2800" b="1">
          <a:solidFill>
            <a:schemeClr val="tx2"/>
          </a:solidFill>
          <a:latin typeface="Calibri" pitchFamily="34" charset="0"/>
        </a:defRPr>
      </a:lvl9pPr>
    </p:titleStyle>
    <p:bodyStyle>
      <a:lvl1pPr marL="341313" indent="-341313" algn="l" rtl="0" eaLnBrk="0" fontAlgn="base" hangingPunct="0">
        <a:spcBef>
          <a:spcPct val="20000"/>
        </a:spcBef>
        <a:spcAft>
          <a:spcPct val="0"/>
        </a:spcAft>
        <a:buClr>
          <a:srgbClr val="EE3124"/>
        </a:buClr>
        <a:buFont typeface="Wingdings" pitchFamily="2" charset="2"/>
        <a:buChar char="§"/>
        <a:defRPr sz="2800">
          <a:solidFill>
            <a:schemeClr val="tx1"/>
          </a:solidFill>
          <a:latin typeface="+mn-lt"/>
          <a:ea typeface="ＭＳ Ｐゴシック" charset="-128"/>
          <a:cs typeface="ＭＳ Ｐゴシック" charset="0"/>
        </a:defRPr>
      </a:lvl1pPr>
      <a:lvl2pPr marL="741363" indent="-284163" algn="l" rtl="0" eaLnBrk="0" fontAlgn="base" hangingPunct="0">
        <a:spcBef>
          <a:spcPct val="20000"/>
        </a:spcBef>
        <a:spcAft>
          <a:spcPct val="0"/>
        </a:spcAft>
        <a:buClr>
          <a:srgbClr val="333333"/>
        </a:buClr>
        <a:buFont typeface="Wingdings" pitchFamily="2" charset="2"/>
        <a:buChar char="§"/>
        <a:defRPr sz="2600">
          <a:solidFill>
            <a:schemeClr val="tx1"/>
          </a:solidFill>
          <a:latin typeface="+mn-lt"/>
          <a:ea typeface="ＭＳ Ｐゴシック" charset="-128"/>
        </a:defRPr>
      </a:lvl2pPr>
      <a:lvl3pPr marL="1141413" indent="-227013" algn="l" rtl="0" eaLnBrk="0" fontAlgn="base" hangingPunct="0">
        <a:spcBef>
          <a:spcPct val="20000"/>
        </a:spcBef>
        <a:spcAft>
          <a:spcPct val="0"/>
        </a:spcAft>
        <a:buClr>
          <a:srgbClr val="EE3124"/>
        </a:buClr>
        <a:buFont typeface="Wingdings" pitchFamily="2" charset="2"/>
        <a:buChar char="§"/>
        <a:defRPr sz="2400">
          <a:solidFill>
            <a:schemeClr val="tx1"/>
          </a:solidFill>
          <a:latin typeface="+mn-lt"/>
          <a:ea typeface="ＭＳ Ｐゴシック" charset="-128"/>
        </a:defRPr>
      </a:lvl3pPr>
      <a:lvl4pPr marL="1598613" indent="-227013" algn="l" rtl="0" eaLnBrk="0" fontAlgn="base" hangingPunct="0">
        <a:spcBef>
          <a:spcPct val="20000"/>
        </a:spcBef>
        <a:spcAft>
          <a:spcPct val="0"/>
        </a:spcAft>
        <a:buClr>
          <a:srgbClr val="333333"/>
        </a:buClr>
        <a:buFont typeface="Wingdings" pitchFamily="2" charset="2"/>
        <a:buChar char="§"/>
        <a:defRPr sz="2000">
          <a:solidFill>
            <a:schemeClr val="tx1"/>
          </a:solidFill>
          <a:latin typeface="+mn-lt"/>
          <a:ea typeface="ＭＳ Ｐゴシック" charset="-128"/>
        </a:defRPr>
      </a:lvl4pPr>
      <a:lvl5pPr marL="2055813" indent="-227013" algn="l" rtl="0" eaLnBrk="0" fontAlgn="base" hangingPunct="0">
        <a:spcBef>
          <a:spcPct val="20000"/>
        </a:spcBef>
        <a:spcAft>
          <a:spcPct val="0"/>
        </a:spcAft>
        <a:buClr>
          <a:srgbClr val="EE3124"/>
        </a:buClr>
        <a:buFont typeface="Wingdings" pitchFamily="2" charset="2"/>
        <a:buChar char="§"/>
        <a:defRPr sz="2000">
          <a:solidFill>
            <a:schemeClr val="tx1"/>
          </a:solidFill>
          <a:latin typeface="+mn-lt"/>
          <a:ea typeface="ＭＳ Ｐゴシック" charset="-128"/>
        </a:defRPr>
      </a:lvl5pPr>
      <a:lvl6pPr marL="2513883" indent="-228534" algn="l" rtl="0" fontAlgn="base">
        <a:spcBef>
          <a:spcPct val="20000"/>
        </a:spcBef>
        <a:spcAft>
          <a:spcPct val="0"/>
        </a:spcAft>
        <a:buClr>
          <a:srgbClr val="FF3300"/>
        </a:buClr>
        <a:buFont typeface="Wingdings" pitchFamily="2" charset="2"/>
        <a:buChar char="§"/>
        <a:defRPr sz="2000">
          <a:solidFill>
            <a:schemeClr val="tx1"/>
          </a:solidFill>
          <a:latin typeface="+mn-lt"/>
        </a:defRPr>
      </a:lvl6pPr>
      <a:lvl7pPr marL="2970952" indent="-228534" algn="l" rtl="0" fontAlgn="base">
        <a:spcBef>
          <a:spcPct val="20000"/>
        </a:spcBef>
        <a:spcAft>
          <a:spcPct val="0"/>
        </a:spcAft>
        <a:buClr>
          <a:srgbClr val="FF3300"/>
        </a:buClr>
        <a:buFont typeface="Wingdings" pitchFamily="2" charset="2"/>
        <a:buChar char="§"/>
        <a:defRPr sz="2000">
          <a:solidFill>
            <a:schemeClr val="tx1"/>
          </a:solidFill>
          <a:latin typeface="+mn-lt"/>
        </a:defRPr>
      </a:lvl7pPr>
      <a:lvl8pPr marL="3428022" indent="-228534" algn="l" rtl="0" fontAlgn="base">
        <a:spcBef>
          <a:spcPct val="20000"/>
        </a:spcBef>
        <a:spcAft>
          <a:spcPct val="0"/>
        </a:spcAft>
        <a:buClr>
          <a:srgbClr val="FF3300"/>
        </a:buClr>
        <a:buFont typeface="Wingdings" pitchFamily="2" charset="2"/>
        <a:buChar char="§"/>
        <a:defRPr sz="2000">
          <a:solidFill>
            <a:schemeClr val="tx1"/>
          </a:solidFill>
          <a:latin typeface="+mn-lt"/>
        </a:defRPr>
      </a:lvl8pPr>
      <a:lvl9pPr marL="3885092" indent="-228534" algn="l" rtl="0" fontAlgn="base">
        <a:spcBef>
          <a:spcPct val="20000"/>
        </a:spcBef>
        <a:spcAft>
          <a:spcPct val="0"/>
        </a:spcAft>
        <a:buClr>
          <a:srgbClr val="FF3300"/>
        </a:buClr>
        <a:buFont typeface="Wingdings" pitchFamily="2" charset="2"/>
        <a:buChar char="§"/>
        <a:defRPr sz="2000">
          <a:solidFill>
            <a:schemeClr val="tx1"/>
          </a:solidFill>
          <a:latin typeface="+mn-lt"/>
        </a:defRPr>
      </a:lvl9pPr>
    </p:bodyStyle>
    <p:otherStyle>
      <a:defPPr>
        <a:defRPr lang="en-US"/>
      </a:defPPr>
      <a:lvl1pPr marL="0" algn="l" defTabSz="914139" rtl="0" eaLnBrk="1" latinLnBrk="0" hangingPunct="1">
        <a:defRPr sz="1800" kern="1200">
          <a:solidFill>
            <a:schemeClr val="tx1"/>
          </a:solidFill>
          <a:latin typeface="+mn-lt"/>
          <a:ea typeface="+mn-ea"/>
          <a:cs typeface="+mn-cs"/>
        </a:defRPr>
      </a:lvl1pPr>
      <a:lvl2pPr marL="457070" algn="l" defTabSz="914139" rtl="0" eaLnBrk="1" latinLnBrk="0" hangingPunct="1">
        <a:defRPr sz="1800" kern="1200">
          <a:solidFill>
            <a:schemeClr val="tx1"/>
          </a:solidFill>
          <a:latin typeface="+mn-lt"/>
          <a:ea typeface="+mn-ea"/>
          <a:cs typeface="+mn-cs"/>
        </a:defRPr>
      </a:lvl2pPr>
      <a:lvl3pPr marL="914139" algn="l" defTabSz="914139" rtl="0" eaLnBrk="1" latinLnBrk="0" hangingPunct="1">
        <a:defRPr sz="1800" kern="1200">
          <a:solidFill>
            <a:schemeClr val="tx1"/>
          </a:solidFill>
          <a:latin typeface="+mn-lt"/>
          <a:ea typeface="+mn-ea"/>
          <a:cs typeface="+mn-cs"/>
        </a:defRPr>
      </a:lvl3pPr>
      <a:lvl4pPr marL="1371208" algn="l" defTabSz="914139" rtl="0" eaLnBrk="1" latinLnBrk="0" hangingPunct="1">
        <a:defRPr sz="1800" kern="1200">
          <a:solidFill>
            <a:schemeClr val="tx1"/>
          </a:solidFill>
          <a:latin typeface="+mn-lt"/>
          <a:ea typeface="+mn-ea"/>
          <a:cs typeface="+mn-cs"/>
        </a:defRPr>
      </a:lvl4pPr>
      <a:lvl5pPr marL="1828278" algn="l" defTabSz="914139" rtl="0" eaLnBrk="1" latinLnBrk="0" hangingPunct="1">
        <a:defRPr sz="1800" kern="1200">
          <a:solidFill>
            <a:schemeClr val="tx1"/>
          </a:solidFill>
          <a:latin typeface="+mn-lt"/>
          <a:ea typeface="+mn-ea"/>
          <a:cs typeface="+mn-cs"/>
        </a:defRPr>
      </a:lvl5pPr>
      <a:lvl6pPr marL="2285348" algn="l" defTabSz="914139" rtl="0" eaLnBrk="1" latinLnBrk="0" hangingPunct="1">
        <a:defRPr sz="1800" kern="1200">
          <a:solidFill>
            <a:schemeClr val="tx1"/>
          </a:solidFill>
          <a:latin typeface="+mn-lt"/>
          <a:ea typeface="+mn-ea"/>
          <a:cs typeface="+mn-cs"/>
        </a:defRPr>
      </a:lvl6pPr>
      <a:lvl7pPr marL="2742417" algn="l" defTabSz="914139" rtl="0" eaLnBrk="1" latinLnBrk="0" hangingPunct="1">
        <a:defRPr sz="1800" kern="1200">
          <a:solidFill>
            <a:schemeClr val="tx1"/>
          </a:solidFill>
          <a:latin typeface="+mn-lt"/>
          <a:ea typeface="+mn-ea"/>
          <a:cs typeface="+mn-cs"/>
        </a:defRPr>
      </a:lvl7pPr>
      <a:lvl8pPr marL="3199487" algn="l" defTabSz="914139" rtl="0" eaLnBrk="1" latinLnBrk="0" hangingPunct="1">
        <a:defRPr sz="1800" kern="1200">
          <a:solidFill>
            <a:schemeClr val="tx1"/>
          </a:solidFill>
          <a:latin typeface="+mn-lt"/>
          <a:ea typeface="+mn-ea"/>
          <a:cs typeface="+mn-cs"/>
        </a:defRPr>
      </a:lvl8pPr>
      <a:lvl9pPr marL="3656556" algn="l" defTabSz="91413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11/27/2018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8" descr="bc-mark-back_PMS.gif"/>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989138" y="0"/>
            <a:ext cx="7154862"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1" descr="C:\Users\Andrew.Beck\Pictures\Microsoft Clip Organizer\j0433093.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114925"/>
            <a:ext cx="23717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descr="C:\Users\Andrew.Beck\AppData\Local\Microsoft\Windows\Temporary Internet Files\Content.IE5\TU9G3HEX\MPj04424470000[1].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3548063"/>
            <a:ext cx="23241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j0178537.jp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0"/>
            <a:ext cx="2351088"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081838" y="5918200"/>
            <a:ext cx="18716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userDrawn="1"/>
        </p:nvSpPr>
        <p:spPr bwMode="auto">
          <a:xfrm>
            <a:off x="2659063" y="6027738"/>
            <a:ext cx="3368675" cy="461962"/>
          </a:xfrm>
          <a:prstGeom prst="rect">
            <a:avLst/>
          </a:prstGeom>
          <a:noFill/>
          <a:ln>
            <a:noFill/>
          </a:ln>
          <a:extLst/>
        </p:spPr>
        <p:txBody>
          <a:bodyPr lIns="91414" tIns="45706" rIns="91414" bIns="45706">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endParaRPr lang="en-US" dirty="0"/>
          </a:p>
        </p:txBody>
      </p:sp>
      <p:sp>
        <p:nvSpPr>
          <p:cNvPr id="17" name="TextBox 9"/>
          <p:cNvSpPr txBox="1">
            <a:spLocks noChangeArrowheads="1"/>
          </p:cNvSpPr>
          <p:nvPr userDrawn="1"/>
        </p:nvSpPr>
        <p:spPr bwMode="auto">
          <a:xfrm>
            <a:off x="0" y="1573213"/>
            <a:ext cx="2590800" cy="1570037"/>
          </a:xfrm>
          <a:prstGeom prst="rect">
            <a:avLst/>
          </a:prstGeom>
          <a:noFill/>
          <a:ln>
            <a:noFill/>
          </a:ln>
          <a:extLst/>
        </p:spPr>
        <p:txBody>
          <a:bodyPr lIns="91414" tIns="45706" rIns="91414" bIns="45706">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defRPr/>
            </a:pPr>
            <a:r>
              <a:rPr lang="en-US" dirty="0"/>
              <a:t>Insert Pictures that represent Customer on Master slide</a:t>
            </a:r>
          </a:p>
        </p:txBody>
      </p:sp>
      <p:pic>
        <p:nvPicPr>
          <p:cNvPr id="18" name="Picture 9"/>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835275" y="5910263"/>
            <a:ext cx="20415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AOC Seal"/>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1617663"/>
            <a:ext cx="23526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6059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b="0" dirty="0">
              <a:solidFill>
                <a:srgbClr val="000000"/>
              </a:solidFill>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b="0" dirty="0">
              <a:solidFill>
                <a:srgbClr val="000000"/>
              </a:solidFill>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8454317-849F-4802-8097-411F6F8138FC}" type="slidenum">
              <a:rPr lang="en-US" altLang="en-US" b="0">
                <a:solidFill>
                  <a:srgbClr val="000000"/>
                </a:solidFill>
                <a:ea typeface="+mn-ea"/>
              </a:rPr>
              <a:pPr/>
              <a:t>‹#›</a:t>
            </a:fld>
            <a:endParaRPr lang="en-US" altLang="en-US" b="0" dirty="0">
              <a:solidFill>
                <a:srgbClr val="000000"/>
              </a:solidFill>
              <a:ea typeface="+mn-ea"/>
            </a:endParaRPr>
          </a:p>
        </p:txBody>
      </p:sp>
    </p:spTree>
    <p:extLst>
      <p:ext uri="{BB962C8B-B14F-4D97-AF65-F5344CB8AC3E}">
        <p14:creationId xmlns:p14="http://schemas.microsoft.com/office/powerpoint/2010/main" val="266863356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b="0" dirty="0">
              <a:solidFill>
                <a:srgbClr val="000000"/>
              </a:solidFill>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b="0" dirty="0">
              <a:solidFill>
                <a:srgbClr val="000000"/>
              </a:solidFill>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382127D-C3C9-4DF5-860D-18B59D0A2D8C}" type="slidenum">
              <a:rPr lang="en-US" altLang="en-US" b="0">
                <a:solidFill>
                  <a:srgbClr val="000000"/>
                </a:solidFill>
                <a:ea typeface="+mn-ea"/>
              </a:rPr>
              <a:pPr/>
              <a:t>‹#›</a:t>
            </a:fld>
            <a:endParaRPr lang="en-US" altLang="en-US" b="0" dirty="0">
              <a:solidFill>
                <a:srgbClr val="000000"/>
              </a:solidFill>
              <a:ea typeface="+mn-ea"/>
            </a:endParaRPr>
          </a:p>
        </p:txBody>
      </p:sp>
    </p:spTree>
    <p:extLst>
      <p:ext uri="{BB962C8B-B14F-4D97-AF65-F5344CB8AC3E}">
        <p14:creationId xmlns:p14="http://schemas.microsoft.com/office/powerpoint/2010/main" val="427809582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cid:image001.png@01D259CE.927A286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7.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1"/>
          <p:cNvSpPr txBox="1">
            <a:spLocks noChangeArrowheads="1"/>
          </p:cNvSpPr>
          <p:nvPr/>
        </p:nvSpPr>
        <p:spPr bwMode="auto">
          <a:xfrm>
            <a:off x="2819400" y="1065213"/>
            <a:ext cx="5943600" cy="4339621"/>
          </a:xfrm>
          <a:prstGeom prst="rect">
            <a:avLst/>
          </a:prstGeom>
          <a:noFill/>
          <a:ln>
            <a:noFill/>
          </a:ln>
          <a:extLst/>
        </p:spPr>
        <p:txBody>
          <a:bodyPr lIns="91414" tIns="45706" rIns="91414" bIns="45706">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ctr" eaLnBrk="1" hangingPunct="1">
              <a:defRPr/>
            </a:pPr>
            <a:endParaRPr lang="en-US" altLang="ja-JP" sz="3600" dirty="0">
              <a:solidFill>
                <a:srgbClr val="EE3124"/>
              </a:solidFill>
              <a:latin typeface="Calibri" pitchFamily="34" charset="0"/>
            </a:endParaRPr>
          </a:p>
          <a:p>
            <a:pPr algn="ctr" eaLnBrk="1" hangingPunct="1">
              <a:defRPr/>
            </a:pPr>
            <a:endParaRPr lang="en-US" altLang="ja-JP" sz="2800" i="1" dirty="0">
              <a:solidFill>
                <a:srgbClr val="EE3124"/>
              </a:solidFill>
              <a:latin typeface="Calibri" pitchFamily="34" charset="0"/>
            </a:endParaRPr>
          </a:p>
          <a:p>
            <a:pPr algn="ctr" eaLnBrk="1" hangingPunct="1">
              <a:defRPr/>
            </a:pPr>
            <a:endParaRPr lang="en-US" altLang="ja-JP" sz="2800" i="1" dirty="0">
              <a:solidFill>
                <a:srgbClr val="FF0000"/>
              </a:solidFill>
              <a:latin typeface="Calibri" pitchFamily="34" charset="0"/>
            </a:endParaRPr>
          </a:p>
          <a:p>
            <a:pPr algn="ctr" eaLnBrk="1" hangingPunct="1">
              <a:defRPr/>
            </a:pPr>
            <a:endParaRPr lang="en-US" altLang="ja-JP" sz="2800" i="1" dirty="0">
              <a:solidFill>
                <a:srgbClr val="FF0000"/>
              </a:solidFill>
              <a:latin typeface="Calibri" pitchFamily="34" charset="0"/>
            </a:endParaRPr>
          </a:p>
          <a:p>
            <a:pPr algn="ctr" eaLnBrk="1" hangingPunct="1">
              <a:defRPr/>
            </a:pPr>
            <a:r>
              <a:rPr lang="en-US" altLang="ja-JP" sz="2800" i="1" dirty="0">
                <a:solidFill>
                  <a:schemeClr val="accent6">
                    <a:lumMod val="50000"/>
                  </a:schemeClr>
                </a:solidFill>
                <a:latin typeface="Verdana" pitchFamily="34" charset="0"/>
                <a:ea typeface="Verdana" pitchFamily="34" charset="0"/>
                <a:cs typeface="Verdana" pitchFamily="34" charset="0"/>
              </a:rPr>
              <a:t>Procure to Pay</a:t>
            </a:r>
          </a:p>
          <a:p>
            <a:pPr algn="ctr" eaLnBrk="1" hangingPunct="1">
              <a:defRPr/>
            </a:pPr>
            <a:r>
              <a:rPr lang="en-US" altLang="ja-JP" sz="2800" i="1" dirty="0">
                <a:solidFill>
                  <a:schemeClr val="accent6">
                    <a:lumMod val="50000"/>
                  </a:schemeClr>
                </a:solidFill>
                <a:latin typeface="Verdana" pitchFamily="34" charset="0"/>
                <a:ea typeface="Verdana" pitchFamily="34" charset="0"/>
                <a:cs typeface="Verdana" pitchFamily="34" charset="0"/>
              </a:rPr>
              <a:t>Receipts</a:t>
            </a:r>
          </a:p>
          <a:p>
            <a:pPr algn="ctr" eaLnBrk="1" hangingPunct="1">
              <a:defRPr/>
            </a:pPr>
            <a:endParaRPr lang="en-US" altLang="ja-JP" sz="2800" b="0" i="1" dirty="0">
              <a:solidFill>
                <a:schemeClr val="accent6">
                  <a:lumMod val="50000"/>
                </a:schemeClr>
              </a:solidFill>
              <a:latin typeface="Verdana" pitchFamily="34" charset="0"/>
              <a:ea typeface="Malgun Gothic" pitchFamily="34" charset="-127"/>
            </a:endParaRPr>
          </a:p>
          <a:p>
            <a:pPr algn="ctr" eaLnBrk="1" hangingPunct="1">
              <a:defRPr/>
            </a:pPr>
            <a:endParaRPr lang="en-US" altLang="ja-JP" b="0" dirty="0">
              <a:solidFill>
                <a:schemeClr val="accent6">
                  <a:lumMod val="50000"/>
                </a:schemeClr>
              </a:solidFill>
              <a:latin typeface="Malgun Gothic" pitchFamily="34" charset="-127"/>
              <a:ea typeface="Malgun Gothic" pitchFamily="34" charset="-127"/>
            </a:endParaRPr>
          </a:p>
          <a:p>
            <a:pPr algn="ctr" eaLnBrk="1" hangingPunct="1">
              <a:defRPr/>
            </a:pPr>
            <a:r>
              <a:rPr lang="en-US" altLang="ja-JP" b="0" dirty="0">
                <a:solidFill>
                  <a:schemeClr val="accent6">
                    <a:lumMod val="50000"/>
                  </a:schemeClr>
                </a:solidFill>
                <a:latin typeface="Malgun Gothic" pitchFamily="34" charset="-127"/>
                <a:ea typeface="Malgun Gothic" pitchFamily="34" charset="-127"/>
              </a:rPr>
              <a:t>District Court Workshops</a:t>
            </a:r>
          </a:p>
          <a:p>
            <a:pPr algn="ctr" eaLnBrk="1" hangingPunct="1">
              <a:defRPr/>
            </a:pPr>
            <a:endParaRPr lang="en-US" altLang="ja-JP" b="0" dirty="0">
              <a:solidFill>
                <a:schemeClr val="accent6">
                  <a:lumMod val="50000"/>
                </a:schemeClr>
              </a:solidFill>
              <a:latin typeface="Malgun Gothic" pitchFamily="34" charset="-127"/>
              <a:ea typeface="Malgun Gothic" pitchFamily="34" charset="-127"/>
            </a:endParaRPr>
          </a:p>
        </p:txBody>
      </p:sp>
      <p:pic>
        <p:nvPicPr>
          <p:cNvPr id="3075" name="Picture 6" descr="AOC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7663"/>
            <a:ext cx="245586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3116263" y="62992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6" rIns="91414" bIns="45706">
            <a:spAutoFit/>
          </a:bodyPr>
          <a:lstStyle>
            <a:lvl1pPr eaLnBrk="0" hangingPunct="0">
              <a:defRPr sz="2400" b="1">
                <a:solidFill>
                  <a:schemeClr val="tx1"/>
                </a:solidFill>
                <a:latin typeface="Arial" charset="0"/>
                <a:ea typeface="ＭＳ Ｐゴシック" pitchFamily="34" charset="-128"/>
              </a:defRPr>
            </a:lvl1pPr>
            <a:lvl2pPr marL="742950" indent="-285750" eaLnBrk="0" hangingPunct="0">
              <a:defRPr sz="2400" b="1">
                <a:solidFill>
                  <a:schemeClr val="tx1"/>
                </a:solidFill>
                <a:latin typeface="Arial" charset="0"/>
                <a:ea typeface="ＭＳ Ｐゴシック" pitchFamily="34" charset="-128"/>
              </a:defRPr>
            </a:lvl2pPr>
            <a:lvl3pPr marL="1143000" indent="-228600" eaLnBrk="0" hangingPunct="0">
              <a:defRPr sz="2400" b="1">
                <a:solidFill>
                  <a:schemeClr val="tx1"/>
                </a:solidFill>
                <a:latin typeface="Arial" charset="0"/>
                <a:ea typeface="ＭＳ Ｐゴシック" pitchFamily="34" charset="-128"/>
              </a:defRPr>
            </a:lvl3pPr>
            <a:lvl4pPr marL="1600200" indent="-228600" eaLnBrk="0" hangingPunct="0">
              <a:defRPr sz="2400" b="1">
                <a:solidFill>
                  <a:schemeClr val="tx1"/>
                </a:solidFill>
                <a:latin typeface="Arial" charset="0"/>
                <a:ea typeface="ＭＳ Ｐゴシック" pitchFamily="34" charset="-128"/>
              </a:defRPr>
            </a:lvl4pPr>
            <a:lvl5pPr marL="2057400" indent="-228600" eaLnBrk="0" hangingPunct="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endParaRPr lang="en-US" altLang="en-US" dirty="0"/>
          </a:p>
        </p:txBody>
      </p:sp>
      <p:pic>
        <p:nvPicPr>
          <p:cNvPr id="307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36220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43338"/>
            <a:ext cx="236855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6263" y="1841500"/>
            <a:ext cx="569595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Receipt- Save and Receipt ID</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99" y="1155700"/>
            <a:ext cx="8004811" cy="429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1549400" y="1993900"/>
            <a:ext cx="1485900" cy="444500"/>
          </a:xfrm>
          <a:prstGeom prst="ellipse">
            <a:avLst/>
          </a:prstGeom>
          <a:no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034948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599" y="1066799"/>
            <a:ext cx="7835901" cy="3657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2400" dirty="0"/>
              <a:t>Creating a Receipt – Notifying DCHQ Finance</a:t>
            </a:r>
          </a:p>
        </p:txBody>
      </p:sp>
      <p:sp>
        <p:nvSpPr>
          <p:cNvPr id="3" name="Oval 2"/>
          <p:cNvSpPr/>
          <p:nvPr/>
        </p:nvSpPr>
        <p:spPr bwMode="auto">
          <a:xfrm>
            <a:off x="1930400" y="4102100"/>
            <a:ext cx="1054100" cy="381000"/>
          </a:xfrm>
          <a:prstGeom prst="ellipse">
            <a:avLst/>
          </a:prstGeom>
          <a:no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89701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2107078"/>
          </a:xfrm>
        </p:spPr>
        <p:txBody>
          <a:bodyPr>
            <a:noAutofit/>
          </a:bodyPr>
          <a:lstStyle/>
          <a:p>
            <a:r>
              <a:rPr lang="en-US" sz="3200" dirty="0"/>
              <a:t>Also, if the item receives a bar code</a:t>
            </a:r>
            <a:br>
              <a:rPr lang="en-US" sz="3200" dirty="0"/>
            </a:br>
            <a:br>
              <a:rPr lang="en-US" sz="3200" dirty="0"/>
            </a:br>
            <a:r>
              <a:rPr lang="en-US" sz="3200" dirty="0"/>
              <a:t>Notify the Warehouse at the same time by copying</a:t>
            </a:r>
            <a:br>
              <a:rPr lang="en-US" sz="3200" dirty="0"/>
            </a:br>
            <a:br>
              <a:rPr lang="en-US" sz="3200" dirty="0"/>
            </a:br>
            <a:r>
              <a:rPr lang="en-US" sz="3200" dirty="0"/>
              <a:t>WarehouseDC@mdcourts.gov.  </a:t>
            </a:r>
          </a:p>
        </p:txBody>
      </p:sp>
      <p:sp>
        <p:nvSpPr>
          <p:cNvPr id="3" name="Subtitle 2"/>
          <p:cNvSpPr>
            <a:spLocks noGrp="1"/>
          </p:cNvSpPr>
          <p:nvPr>
            <p:ph type="subTitle" idx="1"/>
          </p:nvPr>
        </p:nvSpPr>
        <p:spPr>
          <a:xfrm>
            <a:off x="702209" y="5506499"/>
            <a:ext cx="7543800" cy="1143000"/>
          </a:xfrm>
        </p:spPr>
        <p:txBody>
          <a:bodyPr/>
          <a:lstStyle/>
          <a:p>
            <a:endParaRPr lang="en-US" dirty="0"/>
          </a:p>
        </p:txBody>
      </p:sp>
    </p:spTree>
    <p:extLst>
      <p:ext uri="{BB962C8B-B14F-4D97-AF65-F5344CB8AC3E}">
        <p14:creationId xmlns:p14="http://schemas.microsoft.com/office/powerpoint/2010/main" val="479373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Receipt – Send Notification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3" y="974794"/>
            <a:ext cx="7392987" cy="492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533400" y="5232400"/>
            <a:ext cx="1244600" cy="342900"/>
          </a:xfrm>
          <a:prstGeom prst="ellipse">
            <a:avLst/>
          </a:prstGeom>
          <a:no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5" name="Right Arrow 4"/>
          <p:cNvSpPr/>
          <p:nvPr/>
        </p:nvSpPr>
        <p:spPr bwMode="auto">
          <a:xfrm>
            <a:off x="442913" y="2362200"/>
            <a:ext cx="977900" cy="2921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3" name="TextBox 2"/>
          <p:cNvSpPr txBox="1"/>
          <p:nvPr/>
        </p:nvSpPr>
        <p:spPr>
          <a:xfrm>
            <a:off x="762000" y="5901182"/>
            <a:ext cx="7526977" cy="830997"/>
          </a:xfrm>
          <a:prstGeom prst="rect">
            <a:avLst/>
          </a:prstGeom>
          <a:noFill/>
        </p:spPr>
        <p:txBody>
          <a:bodyPr wrap="square" rtlCol="0">
            <a:spAutoFit/>
          </a:bodyPr>
          <a:lstStyle/>
          <a:p>
            <a:r>
              <a:rPr lang="en-US" dirty="0"/>
              <a:t>In the subject line, please add the Vendor, P.O. number, and receipt number.</a:t>
            </a:r>
          </a:p>
        </p:txBody>
      </p:sp>
    </p:spTree>
    <p:extLst>
      <p:ext uri="{BB962C8B-B14F-4D97-AF65-F5344CB8AC3E}">
        <p14:creationId xmlns:p14="http://schemas.microsoft.com/office/powerpoint/2010/main" val="1931462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a Receipt – Receiving in GEARS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1244600"/>
            <a:ext cx="7848598" cy="3924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2554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977901"/>
            <a:ext cx="7747000" cy="493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Creating a Receipt – Selecting a PO</a:t>
            </a:r>
          </a:p>
        </p:txBody>
      </p:sp>
      <p:sp>
        <p:nvSpPr>
          <p:cNvPr id="3" name="Right Arrow 2"/>
          <p:cNvSpPr/>
          <p:nvPr/>
        </p:nvSpPr>
        <p:spPr bwMode="auto">
          <a:xfrm>
            <a:off x="444500" y="3355543"/>
            <a:ext cx="355600" cy="241300"/>
          </a:xfrm>
          <a:prstGeom prst="right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4" name="Oval 3"/>
          <p:cNvSpPr/>
          <p:nvPr/>
        </p:nvSpPr>
        <p:spPr bwMode="auto">
          <a:xfrm>
            <a:off x="1879600" y="1993900"/>
            <a:ext cx="1574800" cy="368300"/>
          </a:xfrm>
          <a:prstGeom prst="ellipse">
            <a:avLst/>
          </a:prstGeom>
          <a:no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5" name="Oval 4"/>
          <p:cNvSpPr/>
          <p:nvPr/>
        </p:nvSpPr>
        <p:spPr bwMode="auto">
          <a:xfrm>
            <a:off x="685800" y="4118129"/>
            <a:ext cx="533400" cy="711200"/>
          </a:xfrm>
          <a:prstGeom prst="ellipse">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8" name="Right Arrow 7"/>
          <p:cNvSpPr/>
          <p:nvPr/>
        </p:nvSpPr>
        <p:spPr bwMode="auto">
          <a:xfrm>
            <a:off x="444500" y="5565343"/>
            <a:ext cx="355600" cy="241300"/>
          </a:xfrm>
          <a:prstGeom prst="right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609090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Creating a Receipt – How to Receive Partially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599" y="977900"/>
            <a:ext cx="7632143"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406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400"/>
            <a:ext cx="6718300" cy="660400"/>
          </a:xfrm>
        </p:spPr>
        <p:txBody>
          <a:bodyPr/>
          <a:lstStyle/>
          <a:p>
            <a:r>
              <a:rPr lang="en-US" sz="2400" dirty="0"/>
              <a:t>Creating a Receipt – Bringing in Selected Lines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45" y="1016000"/>
            <a:ext cx="7891091" cy="467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635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400"/>
            <a:ext cx="6667500" cy="660400"/>
          </a:xfrm>
        </p:spPr>
        <p:txBody>
          <a:bodyPr>
            <a:normAutofit fontScale="90000"/>
          </a:bodyPr>
          <a:lstStyle/>
          <a:p>
            <a:r>
              <a:rPr lang="en-US" sz="2400" dirty="0"/>
              <a:t>Creating a Receipt – Header Comments &amp; Attachments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281" y="933165"/>
            <a:ext cx="6840537" cy="491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3340100" y="4318000"/>
            <a:ext cx="1562100" cy="469900"/>
          </a:xfrm>
          <a:prstGeom prst="ellipse">
            <a:avLst/>
          </a:prstGeom>
          <a:no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121802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Receipt – Save and Receipt ID</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898" y="1056121"/>
            <a:ext cx="8115299" cy="393180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 name="Oval 2"/>
          <p:cNvSpPr/>
          <p:nvPr/>
        </p:nvSpPr>
        <p:spPr bwMode="auto">
          <a:xfrm>
            <a:off x="3797300" y="1930400"/>
            <a:ext cx="2286000" cy="495300"/>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4" name="Oval 3"/>
          <p:cNvSpPr/>
          <p:nvPr/>
        </p:nvSpPr>
        <p:spPr bwMode="auto">
          <a:xfrm>
            <a:off x="1441450" y="2178050"/>
            <a:ext cx="1460500" cy="387350"/>
          </a:xfrm>
          <a:prstGeom prst="ellipse">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76500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2400" dirty="0">
                <a:ea typeface="ＭＳ Ｐゴシック" pitchFamily="34" charset="-128"/>
              </a:rPr>
              <a:t>What is a PO Receipt?</a:t>
            </a:r>
          </a:p>
        </p:txBody>
      </p:sp>
      <p:sp>
        <p:nvSpPr>
          <p:cNvPr id="26627" name="Content Placeholder 2"/>
          <p:cNvSpPr>
            <a:spLocks noGrp="1"/>
          </p:cNvSpPr>
          <p:nvPr>
            <p:ph idx="1"/>
          </p:nvPr>
        </p:nvSpPr>
        <p:spPr>
          <a:xfrm>
            <a:off x="550863" y="963613"/>
            <a:ext cx="8191500" cy="5013325"/>
          </a:xfrm>
        </p:spPr>
        <p:txBody>
          <a:bodyPr/>
          <a:lstStyle/>
          <a:p>
            <a:pPr marL="455613" lvl="1" indent="0">
              <a:buFont typeface="Arial" charset="0"/>
              <a:buNone/>
            </a:pPr>
            <a:endParaRPr lang="en-US" altLang="en-US" sz="2400" dirty="0">
              <a:ea typeface="ＭＳ Ｐゴシック" pitchFamily="34" charset="-128"/>
            </a:endParaRPr>
          </a:p>
          <a:p>
            <a:pPr marL="455613" lvl="1" indent="0">
              <a:buFont typeface="Arial" charset="0"/>
              <a:buNone/>
            </a:pPr>
            <a:endParaRPr lang="en-US" altLang="en-US" sz="2400" dirty="0">
              <a:ea typeface="ＭＳ Ｐゴシック" pitchFamily="34" charset="-128"/>
            </a:endParaRPr>
          </a:p>
          <a:p>
            <a:pPr marL="455613" lvl="1" indent="0">
              <a:buFont typeface="Arial" charset="0"/>
              <a:buNone/>
            </a:pPr>
            <a:endParaRPr lang="en-US" altLang="en-US" sz="800" dirty="0">
              <a:ea typeface="ＭＳ Ｐゴシック" pitchFamily="34" charset="-128"/>
            </a:endParaRPr>
          </a:p>
          <a:p>
            <a:pPr lvl="2">
              <a:buFont typeface="Arial" charset="0"/>
              <a:buChar char="•"/>
            </a:pPr>
            <a:endParaRPr lang="en-US" altLang="en-US" sz="800" dirty="0">
              <a:ea typeface="ＭＳ Ｐゴシック" pitchFamily="34" charset="-128"/>
            </a:endParaRPr>
          </a:p>
          <a:p>
            <a:pPr lvl="2">
              <a:buFont typeface="Arial" charset="0"/>
              <a:buChar char="•"/>
            </a:pPr>
            <a:r>
              <a:rPr lang="en-US" altLang="en-US" sz="2600" dirty="0">
                <a:ea typeface="ＭＳ Ｐゴシック" pitchFamily="34" charset="-128"/>
              </a:rPr>
              <a:t>Acknowledgement that the goods / services have been received into your office.</a:t>
            </a:r>
          </a:p>
          <a:p>
            <a:pPr marL="914400" lvl="2" indent="0">
              <a:buNone/>
            </a:pPr>
            <a:endParaRPr lang="en-US" altLang="en-US" sz="2600" dirty="0">
              <a:ea typeface="ＭＳ Ｐゴシック" pitchFamily="34" charset="-128"/>
            </a:endParaRPr>
          </a:p>
          <a:p>
            <a:pPr lvl="2">
              <a:buFont typeface="Arial" charset="0"/>
              <a:buChar char="•"/>
            </a:pPr>
            <a:r>
              <a:rPr lang="en-US" altLang="en-US" sz="2600" dirty="0">
                <a:ea typeface="ＭＳ Ｐゴシック" pitchFamily="34" charset="-128"/>
              </a:rPr>
              <a:t>Your order has been fulfilled by the vendor.</a:t>
            </a:r>
            <a:br>
              <a:rPr lang="en-US" altLang="en-US" dirty="0">
                <a:ea typeface="ＭＳ Ｐゴシック" pitchFamily="34" charset="-128"/>
              </a:rPr>
            </a:br>
            <a:endParaRPr lang="en-US" altLang="en-US" dirty="0">
              <a:ea typeface="ＭＳ Ｐゴシック" pitchFamily="34" charset="-128"/>
            </a:endParaRP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04900"/>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Creating a Receipt – Notifying DCHQ Finance</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898" y="1056121"/>
            <a:ext cx="8115299" cy="393180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 name="Oval 3"/>
          <p:cNvSpPr/>
          <p:nvPr/>
        </p:nvSpPr>
        <p:spPr bwMode="auto">
          <a:xfrm>
            <a:off x="889000" y="4203699"/>
            <a:ext cx="876300" cy="517525"/>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10538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Receipt – Send Notification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950768"/>
            <a:ext cx="7223125" cy="5005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596900" y="5524500"/>
            <a:ext cx="1244600" cy="342900"/>
          </a:xfrm>
          <a:prstGeom prst="ellipse">
            <a:avLst/>
          </a:prstGeom>
          <a:no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4" name="Right Arrow 3"/>
          <p:cNvSpPr/>
          <p:nvPr/>
        </p:nvSpPr>
        <p:spPr bwMode="auto">
          <a:xfrm>
            <a:off x="457200" y="2508250"/>
            <a:ext cx="977900" cy="2921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5" name="Rectangle 4"/>
          <p:cNvSpPr/>
          <p:nvPr/>
        </p:nvSpPr>
        <p:spPr>
          <a:xfrm>
            <a:off x="857249" y="5867400"/>
            <a:ext cx="7223125" cy="707886"/>
          </a:xfrm>
          <a:prstGeom prst="rect">
            <a:avLst/>
          </a:prstGeom>
        </p:spPr>
        <p:txBody>
          <a:bodyPr wrap="square">
            <a:spAutoFit/>
          </a:bodyPr>
          <a:lstStyle/>
          <a:p>
            <a:r>
              <a:rPr lang="en-US" sz="2000" dirty="0"/>
              <a:t>In the subject line, please add the Vendor, P.O. number, and receipt number.</a:t>
            </a:r>
          </a:p>
        </p:txBody>
      </p:sp>
    </p:spTree>
    <p:extLst>
      <p:ext uri="{BB962C8B-B14F-4D97-AF65-F5344CB8AC3E}">
        <p14:creationId xmlns:p14="http://schemas.microsoft.com/office/powerpoint/2010/main" val="2397742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warmackj\Local Settings\Temporary Internet Files\Content.IE5\0LXP7LE4\MC90043441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600" y="1352550"/>
            <a:ext cx="3714750" cy="41790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0" y="457200"/>
            <a:ext cx="3288080" cy="646331"/>
          </a:xfrm>
          <a:prstGeom prst="rect">
            <a:avLst/>
          </a:prstGeom>
          <a:noFill/>
        </p:spPr>
        <p:txBody>
          <a:bodyPr wrap="none" rtlCol="0">
            <a:spAutoFit/>
          </a:bodyPr>
          <a:lstStyle/>
          <a:p>
            <a:r>
              <a:rPr lang="en-US" sz="3600" dirty="0"/>
              <a:t>Questions???</a:t>
            </a:r>
          </a:p>
        </p:txBody>
      </p:sp>
    </p:spTree>
    <p:extLst>
      <p:ext uri="{BB962C8B-B14F-4D97-AF65-F5344CB8AC3E}">
        <p14:creationId xmlns:p14="http://schemas.microsoft.com/office/powerpoint/2010/main" val="2701408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gear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285875" cy="1276350"/>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angle 6"/>
          <p:cNvSpPr>
            <a:spLocks noChangeArrowheads="1"/>
          </p:cNvSpPr>
          <p:nvPr/>
        </p:nvSpPr>
        <p:spPr bwMode="auto">
          <a:xfrm>
            <a:off x="533400" y="304800"/>
            <a:ext cx="8001000" cy="433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53920" rIns="0" bIns="63480" anchor="ctr">
            <a:spAutoFit/>
          </a:bodyPr>
          <a:lstStyle/>
          <a:p>
            <a:r>
              <a:rPr lang="en-US" altLang="en-US" sz="4000" dirty="0">
                <a:solidFill>
                  <a:srgbClr val="000000"/>
                </a:solidFill>
                <a:ea typeface="+mn-ea"/>
              </a:rPr>
              <a:t>          GEARS</a:t>
            </a:r>
          </a:p>
          <a:p>
            <a:pPr algn="ctr"/>
            <a:r>
              <a:rPr lang="en-US" altLang="en-US" dirty="0">
                <a:solidFill>
                  <a:srgbClr val="000000"/>
                </a:solidFill>
                <a:ea typeface="+mn-ea"/>
              </a:rPr>
              <a:t>            General Enterprise And Resource Support</a:t>
            </a:r>
          </a:p>
          <a:p>
            <a:pPr algn="ctr"/>
            <a:endParaRPr lang="en-US" altLang="en-US" dirty="0">
              <a:solidFill>
                <a:srgbClr val="000000"/>
              </a:solidFill>
              <a:ea typeface="+mn-ea"/>
            </a:endParaRPr>
          </a:p>
          <a:p>
            <a:pPr algn="ctr"/>
            <a:endParaRPr lang="en-US" altLang="en-US" dirty="0">
              <a:solidFill>
                <a:srgbClr val="000000"/>
              </a:solidFill>
              <a:ea typeface="+mn-ea"/>
            </a:endParaRPr>
          </a:p>
          <a:p>
            <a:pPr algn="ctr"/>
            <a:endParaRPr lang="en-US" altLang="en-US" dirty="0">
              <a:solidFill>
                <a:srgbClr val="000000"/>
              </a:solidFill>
              <a:ea typeface="+mn-ea"/>
            </a:endParaRPr>
          </a:p>
          <a:p>
            <a:pPr algn="ctr"/>
            <a:endParaRPr lang="en-US" altLang="en-US" dirty="0">
              <a:solidFill>
                <a:srgbClr val="000000"/>
              </a:solidFill>
              <a:ea typeface="+mn-ea"/>
            </a:endParaRPr>
          </a:p>
          <a:p>
            <a:pPr algn="ctr"/>
            <a:r>
              <a:rPr lang="en-US" altLang="en-US" dirty="0">
                <a:solidFill>
                  <a:srgbClr val="000000"/>
                </a:solidFill>
                <a:ea typeface="+mn-ea"/>
              </a:rPr>
              <a:t>Entering</a:t>
            </a:r>
          </a:p>
          <a:p>
            <a:pPr algn="ctr"/>
            <a:r>
              <a:rPr lang="en-US" altLang="en-US" sz="4000" dirty="0">
                <a:solidFill>
                  <a:srgbClr val="000000"/>
                </a:solidFill>
                <a:ea typeface="+mn-ea"/>
              </a:rPr>
              <a:t>Interpreter Invoices</a:t>
            </a:r>
          </a:p>
          <a:p>
            <a:pPr algn="ctr" eaLnBrk="0" hangingPunct="0"/>
            <a:endParaRPr lang="en-US" altLang="en-US" sz="4000" dirty="0">
              <a:solidFill>
                <a:srgbClr val="000000"/>
              </a:solidFill>
              <a:ea typeface="+mn-ea"/>
            </a:endParaRPr>
          </a:p>
        </p:txBody>
      </p:sp>
    </p:spTree>
    <p:extLst>
      <p:ext uri="{BB962C8B-B14F-4D97-AF65-F5344CB8AC3E}">
        <p14:creationId xmlns:p14="http://schemas.microsoft.com/office/powerpoint/2010/main" val="2469007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r="25781" b="48323"/>
          <a:stretch>
            <a:fillRect/>
          </a:stretch>
        </p:blipFill>
        <p:spPr bwMode="auto">
          <a:xfrm>
            <a:off x="838200" y="1828800"/>
            <a:ext cx="7620000" cy="397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Text Box 5"/>
          <p:cNvSpPr txBox="1">
            <a:spLocks noChangeArrowheads="1"/>
          </p:cNvSpPr>
          <p:nvPr/>
        </p:nvSpPr>
        <p:spPr bwMode="auto">
          <a:xfrm>
            <a:off x="457200" y="5334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a:solidFill>
                  <a:srgbClr val="000000"/>
                </a:solidFill>
                <a:ea typeface="+mn-ea"/>
              </a:rPr>
              <a:t>Pathway: Main Menu – AOC Self Service – Interpreters &amp; Jurors</a:t>
            </a:r>
          </a:p>
        </p:txBody>
      </p:sp>
      <p:sp>
        <p:nvSpPr>
          <p:cNvPr id="4104" name="Line 8"/>
          <p:cNvSpPr>
            <a:spLocks noChangeShapeType="1"/>
          </p:cNvSpPr>
          <p:nvPr/>
        </p:nvSpPr>
        <p:spPr bwMode="auto">
          <a:xfrm flipH="1">
            <a:off x="1905000" y="1600200"/>
            <a:ext cx="2971800" cy="3733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b="0" dirty="0">
              <a:solidFill>
                <a:srgbClr val="000000"/>
              </a:solidFill>
              <a:ea typeface="+mn-ea"/>
            </a:endParaRPr>
          </a:p>
        </p:txBody>
      </p:sp>
    </p:spTree>
    <p:extLst>
      <p:ext uri="{BB962C8B-B14F-4D97-AF65-F5344CB8AC3E}">
        <p14:creationId xmlns:p14="http://schemas.microsoft.com/office/powerpoint/2010/main" val="2482750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4358" y="1737711"/>
            <a:ext cx="914400" cy="228600"/>
          </a:xfrm>
          <a:prstGeom prst="rect">
            <a:avLst/>
          </a:prstGeom>
          <a:solidFill>
            <a:srgbClr val="FFFF00">
              <a:alpha val="43137"/>
            </a:srgbClr>
          </a:solidFill>
        </p:spPr>
        <p:txBody>
          <a:bodyPr wrap="square" rtlCol="0">
            <a:spAutoFit/>
          </a:bodyPr>
          <a:lstStyle/>
          <a:p>
            <a:endParaRPr lang="en-US" sz="1800" b="0" dirty="0">
              <a:solidFill>
                <a:srgbClr val="000000"/>
              </a:solidFill>
              <a:ea typeface="+mn-ea"/>
            </a:endParaRPr>
          </a:p>
        </p:txBody>
      </p:sp>
      <p:sp>
        <p:nvSpPr>
          <p:cNvPr id="11" name="TextBox 10"/>
          <p:cNvSpPr txBox="1"/>
          <p:nvPr/>
        </p:nvSpPr>
        <p:spPr>
          <a:xfrm>
            <a:off x="1054358" y="3764132"/>
            <a:ext cx="1153888" cy="197435"/>
          </a:xfrm>
          <a:prstGeom prst="rect">
            <a:avLst/>
          </a:prstGeom>
          <a:solidFill>
            <a:srgbClr val="FFFF00">
              <a:alpha val="43137"/>
            </a:srgbClr>
          </a:solidFill>
        </p:spPr>
        <p:txBody>
          <a:bodyPr wrap="square" rtlCol="0">
            <a:spAutoFit/>
          </a:bodyPr>
          <a:lstStyle/>
          <a:p>
            <a:endParaRPr lang="en-US" sz="1800" b="0" dirty="0">
              <a:solidFill>
                <a:srgbClr val="000000"/>
              </a:solidFill>
              <a:ea typeface="+mn-ea"/>
            </a:endParaRPr>
          </a:p>
        </p:txBody>
      </p:sp>
      <p:sp>
        <p:nvSpPr>
          <p:cNvPr id="12" name="TextBox 11"/>
          <p:cNvSpPr txBox="1"/>
          <p:nvPr/>
        </p:nvSpPr>
        <p:spPr>
          <a:xfrm>
            <a:off x="1054359" y="4931217"/>
            <a:ext cx="1231642" cy="174183"/>
          </a:xfrm>
          <a:prstGeom prst="rect">
            <a:avLst/>
          </a:prstGeom>
          <a:solidFill>
            <a:srgbClr val="FFFF00">
              <a:alpha val="43137"/>
            </a:srgbClr>
          </a:solidFill>
        </p:spPr>
        <p:txBody>
          <a:bodyPr wrap="square" rtlCol="0">
            <a:spAutoFit/>
          </a:bodyPr>
          <a:lstStyle/>
          <a:p>
            <a:endParaRPr lang="en-US" sz="1800" b="0" dirty="0">
              <a:solidFill>
                <a:srgbClr val="000000"/>
              </a:solidFill>
              <a:ea typeface="+mn-ea"/>
            </a:endParaRPr>
          </a:p>
        </p:txBody>
      </p:sp>
      <p:sp>
        <p:nvSpPr>
          <p:cNvPr id="14" name="Text Box 5"/>
          <p:cNvSpPr txBox="1">
            <a:spLocks noChangeArrowheads="1"/>
          </p:cNvSpPr>
          <p:nvPr/>
        </p:nvSpPr>
        <p:spPr bwMode="auto">
          <a:xfrm>
            <a:off x="381000" y="239892"/>
            <a:ext cx="8305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500" b="0" dirty="0">
                <a:solidFill>
                  <a:srgbClr val="000000"/>
                </a:solidFill>
                <a:ea typeface="+mn-ea"/>
              </a:rPr>
              <a:t>There are three sections: </a:t>
            </a:r>
            <a:r>
              <a:rPr lang="en-US" altLang="en-US" sz="2500" i="1" dirty="0">
                <a:solidFill>
                  <a:srgbClr val="000000"/>
                </a:solidFill>
                <a:ea typeface="+mn-ea"/>
              </a:rPr>
              <a:t>Interpreter Invoice, Invoice Header Information, </a:t>
            </a:r>
            <a:r>
              <a:rPr lang="en-US" altLang="en-US" sz="2500" b="0" dirty="0">
                <a:solidFill>
                  <a:srgbClr val="000000"/>
                </a:solidFill>
                <a:ea typeface="+mn-ea"/>
              </a:rPr>
              <a:t>and </a:t>
            </a:r>
            <a:r>
              <a:rPr lang="en-US" altLang="en-US" sz="2500" i="1" dirty="0">
                <a:solidFill>
                  <a:srgbClr val="000000"/>
                </a:solidFill>
                <a:ea typeface="+mn-ea"/>
              </a:rPr>
              <a:t>Invoice Line Information</a:t>
            </a:r>
          </a:p>
        </p:txBody>
      </p:sp>
      <p:cxnSp>
        <p:nvCxnSpPr>
          <p:cNvPr id="13" name="Straight Arrow Connector 12"/>
          <p:cNvCxnSpPr/>
          <p:nvPr/>
        </p:nvCxnSpPr>
        <p:spPr>
          <a:xfrm>
            <a:off x="228600" y="1828800"/>
            <a:ext cx="685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1460" y="3742361"/>
            <a:ext cx="685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51460" y="5257800"/>
            <a:ext cx="685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800" b="0" dirty="0">
              <a:solidFill>
                <a:srgbClr val="000000"/>
              </a:solidFill>
              <a:ea typeface="+mn-ea"/>
            </a:endParaRPr>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800" b="0" dirty="0">
              <a:solidFill>
                <a:srgbClr val="000000"/>
              </a:solidFill>
              <a:ea typeface="+mn-ea"/>
            </a:endParaRPr>
          </a:p>
        </p:txBody>
      </p:sp>
      <p:pic>
        <p:nvPicPr>
          <p:cNvPr id="1028" name="Picture 1" descr="cid:image001.png@01D259CE.927A28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54358" y="1331378"/>
            <a:ext cx="6800720" cy="486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246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267201"/>
          </a:xfrm>
        </p:spPr>
        <p:txBody>
          <a:bodyPr/>
          <a:lstStyle/>
          <a:p>
            <a:r>
              <a:rPr lang="en-US" sz="2000" dirty="0"/>
              <a:t>If the Payee is already set up as a Vendor in the system, enter the TIN/SSN or by searching using the Look Up TIN/SSN search. </a:t>
            </a:r>
            <a:br>
              <a:rPr lang="en-US" sz="2000" dirty="0"/>
            </a:br>
            <a:endParaRPr lang="en-US" sz="2000" dirty="0"/>
          </a:p>
          <a:p>
            <a:r>
              <a:rPr lang="en-US" sz="2000" dirty="0"/>
              <a:t>NOTE: The TIN or SSN must be 9 digits. 	</a:t>
            </a:r>
            <a:br>
              <a:rPr lang="en-US" sz="2000" dirty="0"/>
            </a:br>
            <a:endParaRPr lang="en-US" sz="2000" dirty="0"/>
          </a:p>
          <a:p>
            <a:r>
              <a:rPr lang="en-US" sz="2000" dirty="0"/>
              <a:t>The Payee’s information (name, address, Vendor ID) will auto-populate. </a:t>
            </a:r>
            <a:br>
              <a:rPr lang="en-US" sz="2000" dirty="0"/>
            </a:br>
            <a:endParaRPr lang="en-US" sz="2000" dirty="0"/>
          </a:p>
          <a:p>
            <a:r>
              <a:rPr lang="en-US" sz="2000" dirty="0"/>
              <a:t>NOTE: The name and address fields cannot be edited as this information is populated by what is on the Vendor table in the system.</a:t>
            </a:r>
            <a:endParaRPr lang="en-US" dirty="0"/>
          </a:p>
          <a:p>
            <a:endParaRPr lang="en-US" dirty="0"/>
          </a:p>
        </p:txBody>
      </p:sp>
      <p:sp>
        <p:nvSpPr>
          <p:cNvPr id="5" name="Text Box 5"/>
          <p:cNvSpPr txBox="1">
            <a:spLocks noChangeArrowheads="1"/>
          </p:cNvSpPr>
          <p:nvPr/>
        </p:nvSpPr>
        <p:spPr bwMode="auto">
          <a:xfrm>
            <a:off x="304800" y="457200"/>
            <a:ext cx="83058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500" b="0" dirty="0">
                <a:solidFill>
                  <a:srgbClr val="000000"/>
                </a:solidFill>
                <a:ea typeface="+mn-ea"/>
              </a:rPr>
              <a:t>For the </a:t>
            </a:r>
            <a:r>
              <a:rPr lang="en-US" altLang="en-US" sz="2500" i="1" dirty="0">
                <a:solidFill>
                  <a:srgbClr val="000000"/>
                </a:solidFill>
                <a:ea typeface="+mn-ea"/>
              </a:rPr>
              <a:t>Interpreter Invoice </a:t>
            </a:r>
            <a:r>
              <a:rPr lang="en-US" altLang="en-US" sz="2500" b="0" dirty="0">
                <a:solidFill>
                  <a:srgbClr val="000000"/>
                </a:solidFill>
                <a:ea typeface="+mn-ea"/>
              </a:rPr>
              <a:t>section:</a:t>
            </a:r>
            <a:endParaRPr lang="en-US" altLang="en-US" sz="2500" i="1" dirty="0">
              <a:solidFill>
                <a:srgbClr val="000000"/>
              </a:solidFill>
              <a:ea typeface="+mn-ea"/>
            </a:endParaRPr>
          </a:p>
        </p:txBody>
      </p:sp>
    </p:spTree>
    <p:extLst>
      <p:ext uri="{BB962C8B-B14F-4D97-AF65-F5344CB8AC3E}">
        <p14:creationId xmlns:p14="http://schemas.microsoft.com/office/powerpoint/2010/main" val="3004083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267201"/>
          </a:xfrm>
        </p:spPr>
        <p:txBody>
          <a:bodyPr/>
          <a:lstStyle/>
          <a:p>
            <a:r>
              <a:rPr lang="en-US" sz="2000" dirty="0"/>
              <a:t>If the Payee is NOT already set up as a Vendor in the system, click the Use “INTERPRET” Vendor checkbox. The *TIN/SSN AND Vendor ID fields will auto-populate with ‘INTERPRET’.</a:t>
            </a:r>
            <a:br>
              <a:rPr lang="en-US" sz="2000" dirty="0"/>
            </a:br>
            <a:r>
              <a:rPr lang="en-US" sz="2000" dirty="0"/>
              <a:t> </a:t>
            </a:r>
          </a:p>
          <a:p>
            <a:r>
              <a:rPr lang="en-US" sz="2000" dirty="0"/>
              <a:t>NOTE: Leave the Payee Information blank. The Department of Budget and Finance (DBF) or District Court Headquarters (DCHQ) will update the Payee Information after the Voucher Build, once the vendor has been added to the system. 	</a:t>
            </a:r>
          </a:p>
          <a:p>
            <a:pPr marL="0" indent="0">
              <a:buNone/>
            </a:pPr>
            <a:endParaRPr lang="en-US" dirty="0"/>
          </a:p>
        </p:txBody>
      </p:sp>
      <p:sp>
        <p:nvSpPr>
          <p:cNvPr id="5" name="Text Box 5"/>
          <p:cNvSpPr txBox="1">
            <a:spLocks noChangeArrowheads="1"/>
          </p:cNvSpPr>
          <p:nvPr/>
        </p:nvSpPr>
        <p:spPr bwMode="auto">
          <a:xfrm>
            <a:off x="228600" y="457200"/>
            <a:ext cx="83058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500" b="0" dirty="0">
                <a:solidFill>
                  <a:srgbClr val="000000"/>
                </a:solidFill>
                <a:ea typeface="+mn-ea"/>
              </a:rPr>
              <a:t>For the </a:t>
            </a:r>
            <a:r>
              <a:rPr lang="en-US" altLang="en-US" sz="2500" i="1" dirty="0">
                <a:solidFill>
                  <a:srgbClr val="000000"/>
                </a:solidFill>
                <a:ea typeface="+mn-ea"/>
              </a:rPr>
              <a:t>Interpreter Invoice </a:t>
            </a:r>
            <a:r>
              <a:rPr lang="en-US" altLang="en-US" sz="2500" b="0" dirty="0">
                <a:solidFill>
                  <a:srgbClr val="000000"/>
                </a:solidFill>
                <a:ea typeface="+mn-ea"/>
              </a:rPr>
              <a:t>section:</a:t>
            </a:r>
            <a:endParaRPr lang="en-US" altLang="en-US" sz="2500" i="1" dirty="0">
              <a:solidFill>
                <a:srgbClr val="000000"/>
              </a:solidFill>
              <a:ea typeface="+mn-ea"/>
            </a:endParaRPr>
          </a:p>
        </p:txBody>
      </p:sp>
    </p:spTree>
    <p:extLst>
      <p:ext uri="{BB962C8B-B14F-4D97-AF65-F5344CB8AC3E}">
        <p14:creationId xmlns:p14="http://schemas.microsoft.com/office/powerpoint/2010/main" val="3704568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ChangeArrowheads="1"/>
          </p:cNvSpPr>
          <p:nvPr/>
        </p:nvSpPr>
        <p:spPr bwMode="auto">
          <a:xfrm>
            <a:off x="258147" y="457200"/>
            <a:ext cx="8382000"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20000"/>
              </a:spcBef>
            </a:pPr>
            <a:r>
              <a:rPr lang="en-US" altLang="en-US" sz="3200" dirty="0">
                <a:solidFill>
                  <a:srgbClr val="000000"/>
                </a:solidFill>
                <a:ea typeface="+mn-ea"/>
              </a:rPr>
              <a:t>The following information must be entered under the “Invoice Header Information” tab:</a:t>
            </a:r>
          </a:p>
        </p:txBody>
      </p:sp>
      <p:pic>
        <p:nvPicPr>
          <p:cNvPr id="2" name="Picture 1"/>
          <p:cNvPicPr>
            <a:picLocks noChangeAspect="1"/>
          </p:cNvPicPr>
          <p:nvPr/>
        </p:nvPicPr>
        <p:blipFill rotWithShape="1">
          <a:blip r:embed="rId2"/>
          <a:srcRect r="39044"/>
          <a:stretch/>
        </p:blipFill>
        <p:spPr>
          <a:xfrm>
            <a:off x="3505200" y="3124200"/>
            <a:ext cx="5329645" cy="1905000"/>
          </a:xfrm>
          <a:prstGeom prst="rect">
            <a:avLst/>
          </a:prstGeom>
        </p:spPr>
      </p:pic>
      <p:sp>
        <p:nvSpPr>
          <p:cNvPr id="8195" name="Rectangle 3"/>
          <p:cNvSpPr>
            <a:spLocks noGrp="1" noChangeArrowheads="1"/>
          </p:cNvSpPr>
          <p:nvPr>
            <p:ph type="body" idx="1"/>
          </p:nvPr>
        </p:nvSpPr>
        <p:spPr>
          <a:xfrm>
            <a:off x="258147" y="1736060"/>
            <a:ext cx="3643604" cy="4893340"/>
          </a:xfrm>
        </p:spPr>
        <p:txBody>
          <a:bodyPr/>
          <a:lstStyle/>
          <a:p>
            <a:pPr>
              <a:lnSpc>
                <a:spcPct val="80000"/>
              </a:lnSpc>
            </a:pPr>
            <a:endParaRPr lang="en-US" altLang="en-US" sz="2000" b="1" dirty="0"/>
          </a:p>
          <a:p>
            <a:pPr>
              <a:lnSpc>
                <a:spcPct val="80000"/>
              </a:lnSpc>
            </a:pPr>
            <a:r>
              <a:rPr lang="en-US" altLang="en-US" sz="2000" b="1" dirty="0"/>
              <a:t>Invoice ID – </a:t>
            </a:r>
            <a:r>
              <a:rPr lang="en-US" altLang="en-US" sz="2000" dirty="0"/>
              <a:t>Formatted as follows: XXMMDDYYxxxx </a:t>
            </a:r>
            <a:r>
              <a:rPr lang="en-US" altLang="en-US" sz="1600" dirty="0"/>
              <a:t>(interpreter’s initials, date of assignment, start time) i.e. TH0126150900. </a:t>
            </a:r>
          </a:p>
          <a:p>
            <a:pPr>
              <a:lnSpc>
                <a:spcPct val="80000"/>
              </a:lnSpc>
              <a:buFontTx/>
              <a:buNone/>
            </a:pPr>
            <a:endParaRPr lang="en-US" altLang="en-US" sz="2000" b="1" dirty="0"/>
          </a:p>
          <a:p>
            <a:pPr>
              <a:lnSpc>
                <a:spcPct val="80000"/>
              </a:lnSpc>
            </a:pPr>
            <a:r>
              <a:rPr lang="en-US" altLang="en-US" sz="2000" b="1" dirty="0"/>
              <a:t>Invoice Date</a:t>
            </a:r>
          </a:p>
          <a:p>
            <a:pPr marL="0" indent="0">
              <a:lnSpc>
                <a:spcPct val="80000"/>
              </a:lnSpc>
              <a:buNone/>
            </a:pPr>
            <a:r>
              <a:rPr lang="en-US" altLang="en-US" sz="2000" dirty="0"/>
              <a:t>     </a:t>
            </a:r>
            <a:r>
              <a:rPr lang="en-US" altLang="en-US" sz="1600" dirty="0"/>
              <a:t>(must match Invoice date </a:t>
            </a:r>
          </a:p>
          <a:p>
            <a:pPr marL="0" indent="0">
              <a:lnSpc>
                <a:spcPct val="80000"/>
              </a:lnSpc>
              <a:buNone/>
            </a:pPr>
            <a:r>
              <a:rPr lang="en-US" altLang="en-US" sz="1600" dirty="0"/>
              <a:t>        on the hard copy invoice)</a:t>
            </a:r>
          </a:p>
          <a:p>
            <a:pPr>
              <a:lnSpc>
                <a:spcPct val="80000"/>
              </a:lnSpc>
              <a:buFontTx/>
              <a:buNone/>
            </a:pPr>
            <a:endParaRPr lang="en-US" altLang="en-US" sz="2000" dirty="0"/>
          </a:p>
          <a:p>
            <a:pPr>
              <a:lnSpc>
                <a:spcPct val="80000"/>
              </a:lnSpc>
            </a:pPr>
            <a:r>
              <a:rPr lang="en-US" altLang="en-US" sz="2000" b="1" dirty="0"/>
              <a:t>Court Location</a:t>
            </a:r>
            <a:r>
              <a:rPr lang="en-US" altLang="en-US" sz="2000" dirty="0"/>
              <a:t> – this applies to the court where services are being performed. </a:t>
            </a:r>
          </a:p>
          <a:p>
            <a:pPr>
              <a:lnSpc>
                <a:spcPct val="80000"/>
              </a:lnSpc>
              <a:buFontTx/>
              <a:buNone/>
            </a:pPr>
            <a:endParaRPr lang="en-US" altLang="en-US" sz="2000" dirty="0"/>
          </a:p>
          <a:p>
            <a:pPr>
              <a:lnSpc>
                <a:spcPct val="80000"/>
              </a:lnSpc>
            </a:pPr>
            <a:r>
              <a:rPr lang="en-US" altLang="en-US" sz="2000" b="1" dirty="0"/>
              <a:t>Invoice Comments</a:t>
            </a:r>
            <a:r>
              <a:rPr lang="en-US" altLang="en-US" sz="2000" dirty="0"/>
              <a:t> – optional </a:t>
            </a:r>
          </a:p>
        </p:txBody>
      </p:sp>
    </p:spTree>
    <p:extLst>
      <p:ext uri="{BB962C8B-B14F-4D97-AF65-F5344CB8AC3E}">
        <p14:creationId xmlns:p14="http://schemas.microsoft.com/office/powerpoint/2010/main" val="1868162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914400"/>
            <a:ext cx="2971800" cy="4876800"/>
          </a:xfrm>
        </p:spPr>
        <p:txBody>
          <a:bodyPr/>
          <a:lstStyle/>
          <a:p>
            <a:pPr>
              <a:lnSpc>
                <a:spcPct val="90000"/>
              </a:lnSpc>
            </a:pPr>
            <a:r>
              <a:rPr lang="en-US" altLang="en-US" sz="2200" dirty="0"/>
              <a:t>The Buyer, Requester, and Payment Terms fields are populated by the system based on your user ID settings. </a:t>
            </a:r>
          </a:p>
          <a:p>
            <a:pPr>
              <a:lnSpc>
                <a:spcPct val="90000"/>
              </a:lnSpc>
              <a:buFontTx/>
              <a:buNone/>
            </a:pPr>
            <a:endParaRPr lang="en-US" altLang="en-US" sz="2200" dirty="0"/>
          </a:p>
          <a:p>
            <a:pPr>
              <a:lnSpc>
                <a:spcPct val="90000"/>
              </a:lnSpc>
            </a:pPr>
            <a:r>
              <a:rPr lang="en-US" altLang="en-US" sz="2200" dirty="0"/>
              <a:t>The Total Amount field will change based on the amount entered in the Invoice Line Information section of the page.</a:t>
            </a:r>
            <a:r>
              <a:rPr lang="en-US" altLang="en-US" sz="2500" dirty="0"/>
              <a:t> 	</a:t>
            </a:r>
          </a:p>
          <a:p>
            <a:pPr>
              <a:lnSpc>
                <a:spcPct val="90000"/>
              </a:lnSpc>
            </a:pPr>
            <a:endParaRPr lang="en-US" altLang="en-US" sz="2500" dirty="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l="40625" t="36475" r="26563" b="18750"/>
          <a:stretch>
            <a:fillRect/>
          </a:stretch>
        </p:blipFill>
        <p:spPr bwMode="auto">
          <a:xfrm>
            <a:off x="3886200" y="1066800"/>
            <a:ext cx="424338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211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2400" dirty="0">
                <a:ea typeface="ＭＳ Ｐゴシック" pitchFamily="34" charset="-128"/>
              </a:rPr>
              <a:t>Do I have to receive? What are my options?</a:t>
            </a:r>
          </a:p>
        </p:txBody>
      </p:sp>
      <p:sp>
        <p:nvSpPr>
          <p:cNvPr id="11266" name="Content Placeholder 2"/>
          <p:cNvSpPr>
            <a:spLocks noGrp="1"/>
          </p:cNvSpPr>
          <p:nvPr>
            <p:ph idx="1"/>
          </p:nvPr>
        </p:nvSpPr>
        <p:spPr>
          <a:xfrm>
            <a:off x="550863" y="963613"/>
            <a:ext cx="8191500" cy="5013325"/>
          </a:xfrm>
        </p:spPr>
        <p:txBody>
          <a:bodyPr/>
          <a:lstStyle/>
          <a:p>
            <a:pPr marL="457070" lvl="1" indent="0">
              <a:buFont typeface="Arial" pitchFamily="34" charset="0"/>
              <a:buNone/>
              <a:defRPr/>
            </a:pPr>
            <a:endParaRPr lang="en-US" sz="2400" dirty="0">
              <a:ea typeface="ＭＳ Ｐゴシック" charset="0"/>
            </a:endParaRPr>
          </a:p>
          <a:p>
            <a:pPr marL="457070" lvl="1" indent="0">
              <a:buFont typeface="Arial" pitchFamily="34" charset="0"/>
              <a:buNone/>
              <a:defRPr/>
            </a:pPr>
            <a:endParaRPr lang="en-US" sz="2400" dirty="0">
              <a:ea typeface="ＭＳ Ｐゴシック" charset="0"/>
            </a:endParaRPr>
          </a:p>
          <a:p>
            <a:pPr marL="457070" lvl="1" indent="0">
              <a:buFont typeface="Arial" pitchFamily="34" charset="0"/>
              <a:buNone/>
              <a:defRPr/>
            </a:pPr>
            <a:endParaRPr lang="en-US" sz="800" dirty="0">
              <a:ea typeface="ＭＳ Ｐゴシック" charset="0"/>
            </a:endParaRPr>
          </a:p>
          <a:p>
            <a:pPr marL="1142674" lvl="2" indent="-228534">
              <a:buFont typeface="Arial" charset="0"/>
              <a:buChar char="•"/>
              <a:defRPr/>
            </a:pPr>
            <a:endParaRPr lang="en-US" sz="800" dirty="0">
              <a:ea typeface="ＭＳ Ｐゴシック" charset="0"/>
            </a:endParaRPr>
          </a:p>
          <a:p>
            <a:pPr marL="1142674" lvl="2" indent="-228534">
              <a:buFont typeface="Arial" charset="0"/>
              <a:buChar char="•"/>
              <a:defRPr/>
            </a:pPr>
            <a:r>
              <a:rPr lang="en-US" sz="2600" dirty="0">
                <a:ea typeface="ＭＳ Ｐゴシック" charset="0"/>
              </a:rPr>
              <a:t>You are required to receive on all goods &amp; services purchased.</a:t>
            </a:r>
          </a:p>
          <a:p>
            <a:pPr marL="914140" lvl="2" indent="0">
              <a:buNone/>
              <a:defRPr/>
            </a:pPr>
            <a:endParaRPr lang="en-US" sz="2600" dirty="0">
              <a:ea typeface="ＭＳ Ｐゴシック" charset="0"/>
            </a:endParaRPr>
          </a:p>
          <a:p>
            <a:pPr marL="1142674" lvl="2" indent="-228534">
              <a:buFont typeface="Arial" charset="0"/>
              <a:buChar char="•"/>
              <a:defRPr/>
            </a:pPr>
            <a:r>
              <a:rPr lang="en-US" dirty="0">
                <a:ea typeface="ＭＳ Ｐゴシック" charset="0"/>
              </a:rPr>
              <a:t> </a:t>
            </a:r>
            <a:r>
              <a:rPr lang="en-US" sz="2600" dirty="0">
                <a:ea typeface="ＭＳ Ｐゴシック" charset="0"/>
              </a:rPr>
              <a:t>Amount Only Receiving  </a:t>
            </a:r>
            <a:r>
              <a:rPr lang="en-US" sz="2600" dirty="0">
                <a:solidFill>
                  <a:srgbClr val="00B050"/>
                </a:solidFill>
                <a:effectLst>
                  <a:outerShdw blurRad="38100" dist="38100" dir="2700000" algn="tl">
                    <a:srgbClr val="000000">
                      <a:alpha val="43137"/>
                    </a:srgbClr>
                  </a:outerShdw>
                </a:effectLst>
                <a:ea typeface="ＭＳ Ｐゴシック" charset="0"/>
              </a:rPr>
              <a:t>DISTRICT COURT</a:t>
            </a:r>
          </a:p>
          <a:p>
            <a:pPr marL="1599742" lvl="3" indent="-228534">
              <a:buFont typeface="Arial" charset="0"/>
              <a:buChar char="•"/>
              <a:defRPr/>
            </a:pPr>
            <a:r>
              <a:rPr lang="en-US" sz="2200" dirty="0">
                <a:ea typeface="ＭＳ Ｐゴシック" charset="0"/>
              </a:rPr>
              <a:t>Receives by the amount</a:t>
            </a:r>
          </a:p>
          <a:p>
            <a:pPr marL="1599742" lvl="3" indent="-228534">
              <a:buFont typeface="Arial" charset="0"/>
              <a:buChar char="•"/>
              <a:defRPr/>
            </a:pPr>
            <a:endParaRPr lang="en-US" sz="2200" dirty="0">
              <a:ea typeface="ＭＳ Ｐゴシック" charset="0"/>
            </a:endParaRPr>
          </a:p>
          <a:p>
            <a:pPr marL="1142674" lvl="2" indent="-228534">
              <a:buFont typeface="Arial" charset="0"/>
              <a:buChar char="•"/>
              <a:defRPr/>
            </a:pPr>
            <a:r>
              <a:rPr lang="en-US" sz="2600" dirty="0">
                <a:ea typeface="ＭＳ Ｐゴシック" charset="0"/>
              </a:rPr>
              <a:t>Quantity Based Receiving</a:t>
            </a:r>
          </a:p>
          <a:p>
            <a:pPr marL="1599742" lvl="3" indent="-228534">
              <a:buFont typeface="Arial" charset="0"/>
              <a:buChar char="•"/>
              <a:defRPr/>
            </a:pPr>
            <a:r>
              <a:rPr lang="en-US" sz="2200" dirty="0">
                <a:ea typeface="ＭＳ Ｐゴシック" charset="0"/>
              </a:rPr>
              <a:t>Receives by the quantity</a:t>
            </a:r>
          </a:p>
          <a:p>
            <a:pPr marL="914139" lvl="2" indent="0">
              <a:buFont typeface="Arial" pitchFamily="34" charset="0"/>
              <a:buNone/>
              <a:defRPr/>
            </a:pPr>
            <a:endParaRPr lang="en-US" dirty="0">
              <a:ea typeface="ＭＳ Ｐゴシック" charset="0"/>
            </a:endParaRPr>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04900"/>
            <a:ext cx="815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t="65790" r="12724" b="5661"/>
          <a:stretch>
            <a:fillRect/>
          </a:stretch>
        </p:blipFill>
        <p:spPr bwMode="auto">
          <a:xfrm>
            <a:off x="289249" y="733118"/>
            <a:ext cx="7711751" cy="189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ectangle 5"/>
          <p:cNvSpPr>
            <a:spLocks noGrp="1" noChangeArrowheads="1"/>
          </p:cNvSpPr>
          <p:nvPr>
            <p:ph type="body" idx="1"/>
          </p:nvPr>
        </p:nvSpPr>
        <p:spPr>
          <a:xfrm>
            <a:off x="381000" y="2971800"/>
            <a:ext cx="5029200" cy="2971800"/>
          </a:xfrm>
          <a:noFill/>
          <a:ln/>
        </p:spPr>
        <p:txBody>
          <a:bodyPr/>
          <a:lstStyle/>
          <a:p>
            <a:pPr>
              <a:lnSpc>
                <a:spcPct val="80000"/>
              </a:lnSpc>
              <a:buFontTx/>
              <a:buNone/>
            </a:pPr>
            <a:r>
              <a:rPr lang="en-US" sz="1800" dirty="0"/>
              <a:t>To enter the line information for an Interpreter Invoice, please enter the amount of hours that the Interpreter has logged into the Quantity field on line 1 (Expense/Interpreter Type: INT-COMP01).</a:t>
            </a:r>
            <a:endParaRPr lang="en-US" altLang="en-US" sz="1800" dirty="0"/>
          </a:p>
          <a:p>
            <a:pPr>
              <a:lnSpc>
                <a:spcPct val="80000"/>
              </a:lnSpc>
              <a:buFontTx/>
              <a:buNone/>
            </a:pPr>
            <a:endParaRPr lang="en-US" altLang="en-US" sz="1800" dirty="0"/>
          </a:p>
          <a:p>
            <a:pPr>
              <a:lnSpc>
                <a:spcPct val="80000"/>
              </a:lnSpc>
              <a:buFontTx/>
              <a:buNone/>
            </a:pPr>
            <a:r>
              <a:rPr lang="en-US" altLang="en-US" sz="1800" dirty="0"/>
              <a:t>Click the magnifying glass to change the expense type:</a:t>
            </a:r>
          </a:p>
          <a:p>
            <a:pPr>
              <a:lnSpc>
                <a:spcPct val="80000"/>
              </a:lnSpc>
              <a:buFontTx/>
              <a:buNone/>
            </a:pPr>
            <a:endParaRPr lang="en-US" altLang="en-US" sz="1800" dirty="0">
              <a:solidFill>
                <a:srgbClr val="0000FF"/>
              </a:solidFill>
            </a:endParaRPr>
          </a:p>
          <a:p>
            <a:pPr>
              <a:lnSpc>
                <a:spcPct val="80000"/>
              </a:lnSpc>
              <a:buFontTx/>
              <a:buNone/>
            </a:pPr>
            <a:r>
              <a:rPr lang="en-US" altLang="en-US" sz="1800" dirty="0">
                <a:solidFill>
                  <a:srgbClr val="0000FF"/>
                </a:solidFill>
              </a:rPr>
              <a:t>Use INTCOMP04</a:t>
            </a:r>
            <a:r>
              <a:rPr lang="en-US" altLang="en-US" sz="1800" dirty="0"/>
              <a:t> - Other Interpreter Fees only when you are paying a rate not shown.</a:t>
            </a:r>
          </a:p>
          <a:p>
            <a:pPr>
              <a:lnSpc>
                <a:spcPct val="80000"/>
              </a:lnSpc>
              <a:buFontTx/>
              <a:buNone/>
            </a:pPr>
            <a:endParaRPr lang="en-US" altLang="en-US" sz="1800" dirty="0"/>
          </a:p>
        </p:txBody>
      </p:sp>
      <p:sp>
        <p:nvSpPr>
          <p:cNvPr id="10247" name="Line 7"/>
          <p:cNvSpPr>
            <a:spLocks noChangeShapeType="1"/>
          </p:cNvSpPr>
          <p:nvPr/>
        </p:nvSpPr>
        <p:spPr bwMode="auto">
          <a:xfrm>
            <a:off x="1600200" y="1676400"/>
            <a:ext cx="41910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b="0" dirty="0">
              <a:solidFill>
                <a:srgbClr val="000000"/>
              </a:solidFill>
              <a:ea typeface="+mn-ea"/>
            </a:endParaRPr>
          </a:p>
        </p:txBody>
      </p:sp>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l="34375" t="25000" r="37500" b="30208"/>
          <a:stretch>
            <a:fillRect/>
          </a:stretch>
        </p:blipFill>
        <p:spPr bwMode="auto">
          <a:xfrm>
            <a:off x="5943600" y="3048000"/>
            <a:ext cx="2757998" cy="32937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281473" y="165624"/>
            <a:ext cx="83058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500" b="0" dirty="0">
                <a:solidFill>
                  <a:srgbClr val="000000"/>
                </a:solidFill>
                <a:ea typeface="+mn-ea"/>
              </a:rPr>
              <a:t>For the </a:t>
            </a:r>
            <a:r>
              <a:rPr lang="en-US" altLang="en-US" sz="2500" i="1" dirty="0">
                <a:solidFill>
                  <a:srgbClr val="000000"/>
                </a:solidFill>
                <a:ea typeface="+mn-ea"/>
              </a:rPr>
              <a:t>Invoice Line Information </a:t>
            </a:r>
            <a:r>
              <a:rPr lang="en-US" altLang="en-US" sz="2500" b="0" dirty="0">
                <a:solidFill>
                  <a:srgbClr val="000000"/>
                </a:solidFill>
                <a:ea typeface="+mn-ea"/>
              </a:rPr>
              <a:t>section:</a:t>
            </a:r>
            <a:endParaRPr lang="en-US" altLang="en-US" sz="2500" i="1" dirty="0">
              <a:solidFill>
                <a:srgbClr val="000000"/>
              </a:solidFill>
              <a:ea typeface="+mn-ea"/>
            </a:endParaRPr>
          </a:p>
        </p:txBody>
      </p:sp>
      <p:pic>
        <p:nvPicPr>
          <p:cNvPr id="2" name="Picture 1"/>
          <p:cNvPicPr>
            <a:picLocks noChangeAspect="1"/>
          </p:cNvPicPr>
          <p:nvPr/>
        </p:nvPicPr>
        <p:blipFill>
          <a:blip r:embed="rId4"/>
          <a:stretch>
            <a:fillRect/>
          </a:stretch>
        </p:blipFill>
        <p:spPr>
          <a:xfrm>
            <a:off x="5943600" y="3036978"/>
            <a:ext cx="3052354" cy="34503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55551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18796" y="762000"/>
            <a:ext cx="8229600" cy="914400"/>
          </a:xfrm>
        </p:spPr>
        <p:txBody>
          <a:bodyPr/>
          <a:lstStyle/>
          <a:p>
            <a:pPr marL="0" indent="0">
              <a:buNone/>
            </a:pPr>
            <a:r>
              <a:rPr lang="en-US" altLang="en-US" sz="2500" dirty="0"/>
              <a:t>To add a line use the +/- on the side of each invoice line.</a:t>
            </a:r>
          </a:p>
          <a:p>
            <a:pPr>
              <a:buFontTx/>
              <a:buNone/>
            </a:pPr>
            <a:endParaRPr lang="en-US" altLang="en-US" sz="1800"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l="1563" t="52083" r="13281" b="23959"/>
          <a:stretch>
            <a:fillRect/>
          </a:stretch>
        </p:blipFill>
        <p:spPr bwMode="auto">
          <a:xfrm>
            <a:off x="533400" y="2362200"/>
            <a:ext cx="8305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2" name="Line 8"/>
          <p:cNvSpPr>
            <a:spLocks noChangeShapeType="1"/>
          </p:cNvSpPr>
          <p:nvPr/>
        </p:nvSpPr>
        <p:spPr bwMode="auto">
          <a:xfrm>
            <a:off x="3581400" y="1258854"/>
            <a:ext cx="4724400" cy="20939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b="0" dirty="0">
              <a:solidFill>
                <a:srgbClr val="000000"/>
              </a:solidFill>
              <a:ea typeface="+mn-ea"/>
            </a:endParaRPr>
          </a:p>
        </p:txBody>
      </p:sp>
    </p:spTree>
    <p:extLst>
      <p:ext uri="{BB962C8B-B14F-4D97-AF65-F5344CB8AC3E}">
        <p14:creationId xmlns:p14="http://schemas.microsoft.com/office/powerpoint/2010/main" val="1505537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04800" y="533400"/>
            <a:ext cx="8305800" cy="3200400"/>
          </a:xfrm>
        </p:spPr>
        <p:txBody>
          <a:bodyPr/>
          <a:lstStyle/>
          <a:p>
            <a:pPr>
              <a:lnSpc>
                <a:spcPct val="80000"/>
              </a:lnSpc>
            </a:pPr>
            <a:r>
              <a:rPr lang="en-US" altLang="en-US" dirty="0"/>
              <a:t>Click on the “Attachment” button to attach the interpreter’s completed invoice and Rand McNally driving directions.</a:t>
            </a:r>
          </a:p>
          <a:p>
            <a:pPr>
              <a:lnSpc>
                <a:spcPct val="80000"/>
              </a:lnSpc>
              <a:buFontTx/>
              <a:buNone/>
            </a:pPr>
            <a:endParaRPr lang="en-US" altLang="en-US" dirty="0"/>
          </a:p>
          <a:p>
            <a:pPr>
              <a:lnSpc>
                <a:spcPct val="80000"/>
              </a:lnSpc>
            </a:pPr>
            <a:r>
              <a:rPr lang="en-US" altLang="en-US" dirty="0"/>
              <a:t>The “Attachment” button will change to the following when a document has been attached:</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l="53906" t="66667" r="5469" b="12500"/>
          <a:stretch>
            <a:fillRect/>
          </a:stretch>
        </p:blipFill>
        <p:spPr bwMode="auto">
          <a:xfrm>
            <a:off x="2057400" y="4038600"/>
            <a:ext cx="6096000" cy="234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990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381000" y="609600"/>
            <a:ext cx="8229600" cy="3048000"/>
          </a:xfrm>
        </p:spPr>
        <p:txBody>
          <a:bodyPr/>
          <a:lstStyle/>
          <a:p>
            <a:r>
              <a:rPr lang="en-US" altLang="en-US" dirty="0"/>
              <a:t>Click “Save and Submit” and a screen will appear that states the invoice was submitted successfully. </a:t>
            </a:r>
          </a:p>
          <a:p>
            <a:r>
              <a:rPr lang="en-US" altLang="en-US" dirty="0"/>
              <a:t>An email notification will be sent upon the approval of the invoice. </a:t>
            </a:r>
          </a:p>
        </p:txBody>
      </p:sp>
      <p:pic>
        <p:nvPicPr>
          <p:cNvPr id="2" name="Picture 1"/>
          <p:cNvPicPr>
            <a:picLocks noChangeAspect="1"/>
          </p:cNvPicPr>
          <p:nvPr/>
        </p:nvPicPr>
        <p:blipFill>
          <a:blip r:embed="rId3"/>
          <a:stretch>
            <a:fillRect/>
          </a:stretch>
        </p:blipFill>
        <p:spPr>
          <a:xfrm>
            <a:off x="1113472" y="3657600"/>
            <a:ext cx="6429375" cy="2886075"/>
          </a:xfrm>
          <a:prstGeom prst="rect">
            <a:avLst/>
          </a:prstGeom>
        </p:spPr>
      </p:pic>
    </p:spTree>
    <p:extLst>
      <p:ext uri="{BB962C8B-B14F-4D97-AF65-F5344CB8AC3E}">
        <p14:creationId xmlns:p14="http://schemas.microsoft.com/office/powerpoint/2010/main" val="3290922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warmackj\Local Settings\Temporary Internet Files\Content.IE5\0LXP7LE4\MC90043441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600" y="1352550"/>
            <a:ext cx="3714750" cy="41790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0" y="457200"/>
            <a:ext cx="3288080" cy="646331"/>
          </a:xfrm>
          <a:prstGeom prst="rect">
            <a:avLst/>
          </a:prstGeom>
          <a:noFill/>
        </p:spPr>
        <p:txBody>
          <a:bodyPr wrap="none" rtlCol="0">
            <a:spAutoFit/>
          </a:bodyPr>
          <a:lstStyle/>
          <a:p>
            <a:r>
              <a:rPr lang="en-US" sz="3600" dirty="0">
                <a:solidFill>
                  <a:srgbClr val="000000"/>
                </a:solidFill>
              </a:rPr>
              <a:t>Questions???</a:t>
            </a:r>
          </a:p>
        </p:txBody>
      </p:sp>
    </p:spTree>
    <p:extLst>
      <p:ext uri="{BB962C8B-B14F-4D97-AF65-F5344CB8AC3E}">
        <p14:creationId xmlns:p14="http://schemas.microsoft.com/office/powerpoint/2010/main" val="1223680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gear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285875" cy="1276350"/>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angle 6"/>
          <p:cNvSpPr>
            <a:spLocks noChangeArrowheads="1"/>
          </p:cNvSpPr>
          <p:nvPr/>
        </p:nvSpPr>
        <p:spPr bwMode="auto">
          <a:xfrm>
            <a:off x="533400" y="228600"/>
            <a:ext cx="8001000" cy="5429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53920" rIns="0" bIns="63480" anchor="ctr">
            <a:spAutoFit/>
          </a:bodyPr>
          <a:lstStyle/>
          <a:p>
            <a:r>
              <a:rPr lang="en-US" altLang="en-US" sz="4000" dirty="0">
                <a:solidFill>
                  <a:srgbClr val="000000"/>
                </a:solidFill>
                <a:ea typeface="+mn-ea"/>
              </a:rPr>
              <a:t>          GEARS</a:t>
            </a:r>
          </a:p>
          <a:p>
            <a:pPr algn="ctr"/>
            <a:r>
              <a:rPr lang="en-US" altLang="en-US" dirty="0">
                <a:solidFill>
                  <a:srgbClr val="000000"/>
                </a:solidFill>
                <a:ea typeface="+mn-ea"/>
              </a:rPr>
              <a:t>            General Enterprise And Resource Support</a:t>
            </a:r>
          </a:p>
          <a:p>
            <a:pPr algn="ctr"/>
            <a:endParaRPr lang="en-US" altLang="en-US" dirty="0">
              <a:solidFill>
                <a:srgbClr val="000000"/>
              </a:solidFill>
              <a:ea typeface="+mn-ea"/>
            </a:endParaRPr>
          </a:p>
          <a:p>
            <a:pPr algn="ctr"/>
            <a:r>
              <a:rPr lang="en-US" altLang="en-US" dirty="0">
                <a:solidFill>
                  <a:srgbClr val="000000"/>
                </a:solidFill>
                <a:ea typeface="+mn-ea"/>
              </a:rPr>
              <a:t>Using</a:t>
            </a:r>
          </a:p>
          <a:p>
            <a:pPr algn="ctr"/>
            <a:r>
              <a:rPr lang="en-US" altLang="en-US" sz="4000" dirty="0">
                <a:solidFill>
                  <a:srgbClr val="000000"/>
                </a:solidFill>
                <a:ea typeface="+mn-ea"/>
              </a:rPr>
              <a:t>Quick Invoices</a:t>
            </a:r>
          </a:p>
          <a:p>
            <a:pPr algn="ctr"/>
            <a:r>
              <a:rPr lang="en-US" altLang="en-US" sz="2000" dirty="0">
                <a:solidFill>
                  <a:srgbClr val="000000"/>
                </a:solidFill>
                <a:ea typeface="+mn-ea"/>
              </a:rPr>
              <a:t>for</a:t>
            </a:r>
          </a:p>
          <a:p>
            <a:pPr algn="ctr"/>
            <a:r>
              <a:rPr lang="en-US" altLang="en-US" sz="4000" dirty="0">
                <a:solidFill>
                  <a:srgbClr val="000000"/>
                </a:solidFill>
                <a:ea typeface="+mn-ea"/>
              </a:rPr>
              <a:t>Expense Accounts</a:t>
            </a:r>
          </a:p>
          <a:p>
            <a:pPr algn="ctr"/>
            <a:r>
              <a:rPr lang="en-US" altLang="en-US" sz="4000" dirty="0">
                <a:solidFill>
                  <a:srgbClr val="000000"/>
                </a:solidFill>
                <a:ea typeface="+mn-ea"/>
              </a:rPr>
              <a:t>And</a:t>
            </a:r>
          </a:p>
          <a:p>
            <a:pPr algn="ctr"/>
            <a:r>
              <a:rPr lang="en-US" altLang="en-US" sz="4000" dirty="0">
                <a:solidFill>
                  <a:srgbClr val="000000"/>
                </a:solidFill>
                <a:ea typeface="+mn-ea"/>
              </a:rPr>
              <a:t>Appointed Attorney Invoices</a:t>
            </a:r>
          </a:p>
          <a:p>
            <a:pPr algn="ctr" eaLnBrk="0" hangingPunct="0"/>
            <a:endParaRPr lang="en-US" altLang="en-US" sz="4000" dirty="0">
              <a:solidFill>
                <a:srgbClr val="000000"/>
              </a:solidFill>
              <a:ea typeface="+mn-ea"/>
            </a:endParaRPr>
          </a:p>
        </p:txBody>
      </p:sp>
    </p:spTree>
    <p:extLst>
      <p:ext uri="{BB962C8B-B14F-4D97-AF65-F5344CB8AC3E}">
        <p14:creationId xmlns:p14="http://schemas.microsoft.com/office/powerpoint/2010/main" val="2033915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4" name="Picture 18"/>
          <p:cNvPicPr>
            <a:picLocks noChangeAspect="1" noChangeArrowheads="1"/>
          </p:cNvPicPr>
          <p:nvPr/>
        </p:nvPicPr>
        <p:blipFill>
          <a:blip r:embed="rId2">
            <a:extLst>
              <a:ext uri="{28A0092B-C50C-407E-A947-70E740481C1C}">
                <a14:useLocalDpi xmlns:a14="http://schemas.microsoft.com/office/drawing/2010/main" val="0"/>
              </a:ext>
            </a:extLst>
          </a:blip>
          <a:srcRect t="17410" r="55469" b="18750"/>
          <a:stretch>
            <a:fillRect/>
          </a:stretch>
        </p:blipFill>
        <p:spPr bwMode="auto">
          <a:xfrm>
            <a:off x="304800" y="1638300"/>
            <a:ext cx="468788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Text Box 5"/>
          <p:cNvSpPr txBox="1">
            <a:spLocks noChangeArrowheads="1"/>
          </p:cNvSpPr>
          <p:nvPr/>
        </p:nvSpPr>
        <p:spPr bwMode="auto">
          <a:xfrm>
            <a:off x="457200" y="3048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a:solidFill>
                  <a:srgbClr val="000000"/>
                </a:solidFill>
                <a:ea typeface="+mn-ea"/>
              </a:rPr>
              <a:t>Pathway: Main Menu – Accounts Payable – Vouchers – Add/Update – Quick Invoice</a:t>
            </a:r>
          </a:p>
        </p:txBody>
      </p:sp>
      <p:sp>
        <p:nvSpPr>
          <p:cNvPr id="4106" name="Rectangle 10"/>
          <p:cNvSpPr>
            <a:spLocks noChangeArrowheads="1"/>
          </p:cNvSpPr>
          <p:nvPr/>
        </p:nvSpPr>
        <p:spPr bwMode="auto">
          <a:xfrm>
            <a:off x="381000" y="3505200"/>
            <a:ext cx="990600" cy="152400"/>
          </a:xfrm>
          <a:prstGeom prst="rect">
            <a:avLst/>
          </a:prstGeom>
          <a:solidFill>
            <a:srgbClr val="FFFF00">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b="0" dirty="0">
              <a:solidFill>
                <a:srgbClr val="000000"/>
              </a:solidFill>
              <a:ea typeface="+mn-ea"/>
            </a:endParaRPr>
          </a:p>
        </p:txBody>
      </p:sp>
      <p:sp>
        <p:nvSpPr>
          <p:cNvPr id="4107" name="Rectangle 11"/>
          <p:cNvSpPr>
            <a:spLocks noChangeArrowheads="1"/>
          </p:cNvSpPr>
          <p:nvPr/>
        </p:nvSpPr>
        <p:spPr bwMode="auto">
          <a:xfrm>
            <a:off x="381000" y="3048000"/>
            <a:ext cx="1219200" cy="152400"/>
          </a:xfrm>
          <a:prstGeom prst="rect">
            <a:avLst/>
          </a:prstGeom>
          <a:solidFill>
            <a:srgbClr val="FFFF00">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b="0" dirty="0">
              <a:solidFill>
                <a:srgbClr val="000000"/>
              </a:solidFill>
              <a:ea typeface="+mn-ea"/>
            </a:endParaRPr>
          </a:p>
        </p:txBody>
      </p:sp>
      <p:sp>
        <p:nvSpPr>
          <p:cNvPr id="4108" name="Rectangle 12"/>
          <p:cNvSpPr>
            <a:spLocks noChangeArrowheads="1"/>
          </p:cNvSpPr>
          <p:nvPr/>
        </p:nvSpPr>
        <p:spPr bwMode="auto">
          <a:xfrm>
            <a:off x="381000" y="3733800"/>
            <a:ext cx="990600" cy="152400"/>
          </a:xfrm>
          <a:prstGeom prst="rect">
            <a:avLst/>
          </a:prstGeom>
          <a:solidFill>
            <a:srgbClr val="FFFF00">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b="0" dirty="0">
              <a:solidFill>
                <a:srgbClr val="000000"/>
              </a:solidFill>
              <a:ea typeface="+mn-ea"/>
            </a:endParaRPr>
          </a:p>
        </p:txBody>
      </p:sp>
      <p:sp>
        <p:nvSpPr>
          <p:cNvPr id="4109" name="Rectangle 13"/>
          <p:cNvSpPr>
            <a:spLocks noChangeArrowheads="1"/>
          </p:cNvSpPr>
          <p:nvPr/>
        </p:nvSpPr>
        <p:spPr bwMode="auto">
          <a:xfrm>
            <a:off x="381000" y="3962400"/>
            <a:ext cx="1371600" cy="152400"/>
          </a:xfrm>
          <a:prstGeom prst="rect">
            <a:avLst/>
          </a:prstGeom>
          <a:solidFill>
            <a:srgbClr val="FFFF00">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b="0" dirty="0">
              <a:solidFill>
                <a:srgbClr val="000000"/>
              </a:solidFill>
              <a:ea typeface="+mn-ea"/>
            </a:endParaRPr>
          </a:p>
        </p:txBody>
      </p:sp>
      <p:sp>
        <p:nvSpPr>
          <p:cNvPr id="4110" name="Rectangle 14"/>
          <p:cNvSpPr>
            <a:spLocks noChangeArrowheads="1"/>
          </p:cNvSpPr>
          <p:nvPr/>
        </p:nvSpPr>
        <p:spPr bwMode="auto">
          <a:xfrm>
            <a:off x="381000" y="3276600"/>
            <a:ext cx="1066800" cy="152400"/>
          </a:xfrm>
          <a:prstGeom prst="rect">
            <a:avLst/>
          </a:prstGeom>
          <a:solidFill>
            <a:srgbClr val="FFFF00">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b="0" dirty="0">
              <a:solidFill>
                <a:srgbClr val="000000"/>
              </a:solidFill>
              <a:ea typeface="+mn-ea"/>
            </a:endParaRPr>
          </a:p>
        </p:txBody>
      </p:sp>
      <p:sp>
        <p:nvSpPr>
          <p:cNvPr id="4112" name="Text Box 16"/>
          <p:cNvSpPr txBox="1">
            <a:spLocks noChangeArrowheads="1"/>
          </p:cNvSpPr>
          <p:nvPr/>
        </p:nvSpPr>
        <p:spPr bwMode="auto">
          <a:xfrm>
            <a:off x="4412764" y="1905000"/>
            <a:ext cx="44196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1800" dirty="0">
              <a:solidFill>
                <a:srgbClr val="000000"/>
              </a:solidFill>
              <a:ea typeface="+mn-ea"/>
            </a:endParaRPr>
          </a:p>
          <a:p>
            <a:r>
              <a:rPr lang="en-US" altLang="en-US" sz="1800" dirty="0">
                <a:solidFill>
                  <a:srgbClr val="000000"/>
                </a:solidFill>
                <a:ea typeface="+mn-ea"/>
              </a:rPr>
              <a:t>Short Vendor Name / Vendor ID – </a:t>
            </a:r>
            <a:r>
              <a:rPr lang="en-US" altLang="en-US" sz="1800" b="0" dirty="0">
                <a:solidFill>
                  <a:srgbClr val="000000"/>
                </a:solidFill>
                <a:ea typeface="+mn-ea"/>
              </a:rPr>
              <a:t>If this information is available, please enter it. </a:t>
            </a:r>
          </a:p>
          <a:p>
            <a:endParaRPr lang="en-US" altLang="en-US" sz="1800" b="0" dirty="0">
              <a:solidFill>
                <a:srgbClr val="000000"/>
              </a:solidFill>
              <a:ea typeface="+mn-ea"/>
            </a:endParaRPr>
          </a:p>
          <a:p>
            <a:r>
              <a:rPr lang="en-US" altLang="en-US" sz="1800" dirty="0">
                <a:solidFill>
                  <a:srgbClr val="000000"/>
                </a:solidFill>
                <a:ea typeface="+mn-ea"/>
              </a:rPr>
              <a:t>Invoice Number </a:t>
            </a:r>
            <a:r>
              <a:rPr lang="en-US" altLang="en-US" sz="1800" b="0" dirty="0">
                <a:solidFill>
                  <a:srgbClr val="000000"/>
                </a:solidFill>
                <a:ea typeface="+mn-ea"/>
              </a:rPr>
              <a:t>– Formatted as follows: For Expense Account: yyyymmddXX, </a:t>
            </a:r>
          </a:p>
          <a:p>
            <a:r>
              <a:rPr lang="en-US" altLang="en-US" sz="1800" b="0" dirty="0">
                <a:solidFill>
                  <a:srgbClr val="000000"/>
                </a:solidFill>
                <a:ea typeface="+mn-ea"/>
              </a:rPr>
              <a:t>i.e. 20150501SA;  </a:t>
            </a:r>
          </a:p>
          <a:p>
            <a:r>
              <a:rPr lang="en-US" altLang="en-US" sz="1800" b="0" dirty="0">
                <a:solidFill>
                  <a:srgbClr val="000000"/>
                </a:solidFill>
                <a:ea typeface="+mn-ea"/>
              </a:rPr>
              <a:t>For Appointed Attorney:  ATTmmddyyyyXX, </a:t>
            </a:r>
          </a:p>
          <a:p>
            <a:r>
              <a:rPr lang="en-US" altLang="en-US" sz="1800" b="0" dirty="0">
                <a:solidFill>
                  <a:srgbClr val="000000"/>
                </a:solidFill>
                <a:ea typeface="+mn-ea"/>
              </a:rPr>
              <a:t>i.e.ATT05012015SA</a:t>
            </a:r>
          </a:p>
          <a:p>
            <a:endParaRPr lang="en-US" altLang="en-US" sz="1800" b="0" dirty="0">
              <a:solidFill>
                <a:srgbClr val="000000"/>
              </a:solidFill>
              <a:ea typeface="+mn-ea"/>
            </a:endParaRPr>
          </a:p>
          <a:p>
            <a:r>
              <a:rPr lang="en-US" altLang="en-US" sz="1800" dirty="0">
                <a:solidFill>
                  <a:srgbClr val="000000"/>
                </a:solidFill>
                <a:ea typeface="+mn-ea"/>
              </a:rPr>
              <a:t>Invoice Date </a:t>
            </a:r>
            <a:r>
              <a:rPr lang="en-US" altLang="en-US" sz="1800" b="0" dirty="0">
                <a:solidFill>
                  <a:srgbClr val="000000"/>
                </a:solidFill>
                <a:ea typeface="+mn-ea"/>
              </a:rPr>
              <a:t>– Date the invoice is being entered. (Or the invoice date listed on the Appointed Attorney Invoice)</a:t>
            </a:r>
          </a:p>
          <a:p>
            <a:endParaRPr lang="en-US" altLang="en-US" sz="1800" b="0" dirty="0">
              <a:solidFill>
                <a:srgbClr val="000000"/>
              </a:solidFill>
              <a:ea typeface="+mn-ea"/>
            </a:endParaRPr>
          </a:p>
          <a:p>
            <a:r>
              <a:rPr lang="en-US" altLang="en-US" sz="1800" dirty="0">
                <a:solidFill>
                  <a:srgbClr val="000000"/>
                </a:solidFill>
                <a:ea typeface="+mn-ea"/>
              </a:rPr>
              <a:t>Gross Invoice Amount</a:t>
            </a:r>
            <a:r>
              <a:rPr lang="en-US" altLang="en-US" sz="1800" b="0" dirty="0">
                <a:solidFill>
                  <a:srgbClr val="000000"/>
                </a:solidFill>
                <a:ea typeface="+mn-ea"/>
              </a:rPr>
              <a:t> – Total invoice amount. </a:t>
            </a:r>
            <a:endParaRPr lang="en-US" altLang="en-US" sz="1800" dirty="0">
              <a:solidFill>
                <a:srgbClr val="000000"/>
              </a:solidFill>
              <a:ea typeface="+mn-ea"/>
            </a:endParaRPr>
          </a:p>
          <a:p>
            <a:endParaRPr lang="en-US" altLang="en-US" sz="1800" b="0" dirty="0">
              <a:solidFill>
                <a:srgbClr val="000000"/>
              </a:solidFill>
              <a:ea typeface="+mn-ea"/>
            </a:endParaRPr>
          </a:p>
          <a:p>
            <a:endParaRPr lang="en-US" altLang="en-US" sz="1800" b="0" dirty="0">
              <a:solidFill>
                <a:srgbClr val="000000"/>
              </a:solidFill>
              <a:ea typeface="+mn-ea"/>
            </a:endParaRPr>
          </a:p>
        </p:txBody>
      </p:sp>
    </p:spTree>
    <p:extLst>
      <p:ext uri="{BB962C8B-B14F-4D97-AF65-F5344CB8AC3E}">
        <p14:creationId xmlns:p14="http://schemas.microsoft.com/office/powerpoint/2010/main" val="3330433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r="-990" b="7591"/>
          <a:stretch>
            <a:fillRect/>
          </a:stretch>
        </p:blipFill>
        <p:spPr bwMode="auto">
          <a:xfrm>
            <a:off x="685800" y="1447800"/>
            <a:ext cx="7086600" cy="486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Rectangle 9"/>
          <p:cNvSpPr>
            <a:spLocks noChangeArrowheads="1"/>
          </p:cNvSpPr>
          <p:nvPr/>
        </p:nvSpPr>
        <p:spPr bwMode="auto">
          <a:xfrm>
            <a:off x="533400" y="304800"/>
            <a:ext cx="8077200"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spcBef>
                <a:spcPct val="20000"/>
              </a:spcBef>
            </a:pPr>
            <a:r>
              <a:rPr lang="en-US" altLang="en-US" sz="2200" dirty="0">
                <a:solidFill>
                  <a:srgbClr val="000000"/>
                </a:solidFill>
                <a:ea typeface="+mn-ea"/>
              </a:rPr>
              <a:t>After clicking “Add” on the first page, the information will populate on the next screen. Add your attachments and comments here:</a:t>
            </a:r>
          </a:p>
        </p:txBody>
      </p:sp>
      <p:sp>
        <p:nvSpPr>
          <p:cNvPr id="2058" name="Rectangle 10"/>
          <p:cNvSpPr>
            <a:spLocks noChangeArrowheads="1"/>
          </p:cNvSpPr>
          <p:nvPr/>
        </p:nvSpPr>
        <p:spPr bwMode="auto">
          <a:xfrm>
            <a:off x="6324600" y="3657600"/>
            <a:ext cx="1066800" cy="304800"/>
          </a:xfrm>
          <a:prstGeom prst="rect">
            <a:avLst/>
          </a:prstGeom>
          <a:solidFill>
            <a:srgbClr val="FFFF00">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b="0" dirty="0">
              <a:solidFill>
                <a:srgbClr val="000000"/>
              </a:solidFill>
              <a:ea typeface="+mn-ea"/>
            </a:endParaRPr>
          </a:p>
        </p:txBody>
      </p:sp>
      <p:sp>
        <p:nvSpPr>
          <p:cNvPr id="2059" name="Line 11"/>
          <p:cNvSpPr>
            <a:spLocks noChangeShapeType="1"/>
          </p:cNvSpPr>
          <p:nvPr/>
        </p:nvSpPr>
        <p:spPr bwMode="auto">
          <a:xfrm>
            <a:off x="4724400" y="1143000"/>
            <a:ext cx="1600200" cy="2438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b="0" dirty="0">
              <a:solidFill>
                <a:srgbClr val="000000"/>
              </a:solidFill>
              <a:ea typeface="+mn-ea"/>
            </a:endParaRPr>
          </a:p>
        </p:txBody>
      </p:sp>
    </p:spTree>
    <p:extLst>
      <p:ext uri="{BB962C8B-B14F-4D97-AF65-F5344CB8AC3E}">
        <p14:creationId xmlns:p14="http://schemas.microsoft.com/office/powerpoint/2010/main" val="2613087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81000" y="609600"/>
            <a:ext cx="8229600" cy="5562600"/>
          </a:xfrm>
        </p:spPr>
        <p:txBody>
          <a:bodyPr/>
          <a:lstStyle/>
          <a:p>
            <a:r>
              <a:rPr lang="en-US" altLang="en-US" b="1" dirty="0"/>
              <a:t>Attachments</a:t>
            </a:r>
            <a:r>
              <a:rPr lang="en-US" altLang="en-US" dirty="0"/>
              <a:t>: Attach the expense report or AA invoice and appropriate receipts.</a:t>
            </a:r>
          </a:p>
          <a:p>
            <a:endParaRPr lang="en-US" altLang="en-US" dirty="0"/>
          </a:p>
          <a:p>
            <a:r>
              <a:rPr lang="en-US" altLang="en-US" b="1" dirty="0"/>
              <a:t>Comments</a:t>
            </a:r>
            <a:r>
              <a:rPr lang="en-US" altLang="en-US" dirty="0"/>
              <a:t>:  Entered by and phone number</a:t>
            </a:r>
          </a:p>
          <a:p>
            <a:endParaRPr lang="en-US" altLang="en-US" dirty="0"/>
          </a:p>
          <a:p>
            <a:r>
              <a:rPr lang="en-US" altLang="en-US" b="1" dirty="0"/>
              <a:t>New Employees</a:t>
            </a:r>
            <a:r>
              <a:rPr lang="en-US" altLang="en-US" dirty="0"/>
              <a:t>: Follow the same steps without entering vendor information and note “New employee – please assign vendor ID” on the expense report.  </a:t>
            </a:r>
          </a:p>
          <a:p>
            <a:endParaRPr lang="en-US" altLang="en-US" dirty="0"/>
          </a:p>
        </p:txBody>
      </p:sp>
    </p:spTree>
    <p:extLst>
      <p:ext uri="{BB962C8B-B14F-4D97-AF65-F5344CB8AC3E}">
        <p14:creationId xmlns:p14="http://schemas.microsoft.com/office/powerpoint/2010/main" val="1159792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381000" y="609600"/>
            <a:ext cx="8229600" cy="2133600"/>
          </a:xfrm>
        </p:spPr>
        <p:txBody>
          <a:bodyPr/>
          <a:lstStyle/>
          <a:p>
            <a:pPr>
              <a:lnSpc>
                <a:spcPct val="90000"/>
              </a:lnSpc>
            </a:pPr>
            <a:r>
              <a:rPr lang="en-US" altLang="en-US" dirty="0"/>
              <a:t>Click “Save” to submit the quick entry voucher </a:t>
            </a:r>
          </a:p>
          <a:p>
            <a:pPr>
              <a:lnSpc>
                <a:spcPct val="90000"/>
              </a:lnSpc>
            </a:pPr>
            <a:r>
              <a:rPr lang="en-US" altLang="en-US" dirty="0"/>
              <a:t>A voucher number will be assigned upon completion. </a:t>
            </a:r>
          </a:p>
          <a:p>
            <a:pPr>
              <a:lnSpc>
                <a:spcPct val="90000"/>
              </a:lnSpc>
              <a:buFontTx/>
              <a:buNone/>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buFontTx/>
              <a:buNone/>
            </a:pPr>
            <a:endParaRPr lang="en-US" altLang="en-US" dirty="0"/>
          </a:p>
        </p:txBody>
      </p:sp>
      <p:grpSp>
        <p:nvGrpSpPr>
          <p:cNvPr id="13321" name="Group 9"/>
          <p:cNvGrpSpPr>
            <a:grpSpLocks/>
          </p:cNvGrpSpPr>
          <p:nvPr/>
        </p:nvGrpSpPr>
        <p:grpSpPr bwMode="auto">
          <a:xfrm>
            <a:off x="533400" y="2971800"/>
            <a:ext cx="7620000" cy="3048000"/>
            <a:chOff x="336" y="1152"/>
            <a:chExt cx="4752" cy="1536"/>
          </a:xfrm>
        </p:grpSpPr>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t="19792" r="22656" b="49998"/>
            <a:stretch>
              <a:fillRect/>
            </a:stretch>
          </p:blipFill>
          <p:spPr bwMode="auto">
            <a:xfrm>
              <a:off x="336" y="1152"/>
              <a:ext cx="4752" cy="1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Text Box 7"/>
            <p:cNvSpPr txBox="1">
              <a:spLocks noChangeArrowheads="1"/>
            </p:cNvSpPr>
            <p:nvPr/>
          </p:nvSpPr>
          <p:spPr bwMode="auto">
            <a:xfrm>
              <a:off x="1248" y="2208"/>
              <a:ext cx="672" cy="1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b="0" dirty="0">
                  <a:solidFill>
                    <a:srgbClr val="5F5F5F"/>
                  </a:solidFill>
                  <a:ea typeface="+mn-ea"/>
                </a:rPr>
                <a:t>0000081506</a:t>
              </a:r>
            </a:p>
          </p:txBody>
        </p:sp>
      </p:grpSp>
      <p:sp>
        <p:nvSpPr>
          <p:cNvPr id="13318" name="Line 6"/>
          <p:cNvSpPr>
            <a:spLocks noChangeShapeType="1"/>
          </p:cNvSpPr>
          <p:nvPr/>
        </p:nvSpPr>
        <p:spPr bwMode="auto">
          <a:xfrm flipH="1">
            <a:off x="1447800" y="2362200"/>
            <a:ext cx="2057400" cy="281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b="0" dirty="0">
              <a:solidFill>
                <a:srgbClr val="000000"/>
              </a:solidFill>
              <a:ea typeface="+mn-ea"/>
            </a:endParaRPr>
          </a:p>
        </p:txBody>
      </p:sp>
    </p:spTree>
    <p:extLst>
      <p:ext uri="{BB962C8B-B14F-4D97-AF65-F5344CB8AC3E}">
        <p14:creationId xmlns:p14="http://schemas.microsoft.com/office/powerpoint/2010/main" val="259011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Receipt – “Receiving” in GEARS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168400"/>
            <a:ext cx="7334416" cy="363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9450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Grp="1" noChangeArrowheads="1"/>
          </p:cNvSpPr>
          <p:nvPr>
            <p:ph type="body" idx="1"/>
          </p:nvPr>
        </p:nvSpPr>
        <p:spPr>
          <a:xfrm>
            <a:off x="381000" y="304800"/>
            <a:ext cx="8229600" cy="1295400"/>
          </a:xfrm>
          <a:noFill/>
          <a:ln/>
        </p:spPr>
        <p:txBody>
          <a:bodyPr/>
          <a:lstStyle/>
          <a:p>
            <a:r>
              <a:rPr lang="en-US" altLang="en-US" dirty="0"/>
              <a:t>An email notification will be sent once the voucher is approved. </a:t>
            </a:r>
          </a:p>
          <a:p>
            <a:endParaRPr lang="en-US" altLang="en-US" dirty="0"/>
          </a:p>
          <a:p>
            <a:endParaRPr lang="en-US" altLang="en-US" dirty="0"/>
          </a:p>
          <a:p>
            <a:endParaRPr lang="en-US" altLang="en-US" dirty="0"/>
          </a:p>
          <a:p>
            <a:endParaRPr lang="en-US" altLang="en-US" dirty="0"/>
          </a:p>
          <a:p>
            <a:pPr>
              <a:buFontTx/>
              <a:buNone/>
            </a:pPr>
            <a:endParaRPr lang="en-US" altLang="en-US" dirty="0"/>
          </a:p>
        </p:txBody>
      </p:sp>
      <p:pic>
        <p:nvPicPr>
          <p:cNvPr id="14343"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5469" t="38174" r="35938" b="34375"/>
          <a:stretch/>
        </p:blipFill>
        <p:spPr bwMode="auto">
          <a:xfrm>
            <a:off x="609600" y="1828800"/>
            <a:ext cx="7848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468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warmackj\Local Settings\Temporary Internet Files\Content.IE5\0LXP7LE4\MC90043441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600" y="1352550"/>
            <a:ext cx="3714750" cy="41790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0" y="457200"/>
            <a:ext cx="3288080" cy="646331"/>
          </a:xfrm>
          <a:prstGeom prst="rect">
            <a:avLst/>
          </a:prstGeom>
          <a:noFill/>
        </p:spPr>
        <p:txBody>
          <a:bodyPr wrap="none" rtlCol="0">
            <a:spAutoFit/>
          </a:bodyPr>
          <a:lstStyle/>
          <a:p>
            <a:r>
              <a:rPr lang="en-US" sz="3600" dirty="0">
                <a:solidFill>
                  <a:srgbClr val="000000"/>
                </a:solidFill>
              </a:rPr>
              <a:t>Questions???</a:t>
            </a:r>
          </a:p>
        </p:txBody>
      </p:sp>
    </p:spTree>
    <p:extLst>
      <p:ext uri="{BB962C8B-B14F-4D97-AF65-F5344CB8AC3E}">
        <p14:creationId xmlns:p14="http://schemas.microsoft.com/office/powerpoint/2010/main" val="414264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Receipt – Selecting a PO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182168"/>
            <a:ext cx="7073900" cy="4272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bwMode="auto">
          <a:xfrm>
            <a:off x="406400" y="3517900"/>
            <a:ext cx="469900" cy="254000"/>
          </a:xfrm>
          <a:prstGeom prst="right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434371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25400"/>
            <a:ext cx="6934200" cy="660400"/>
          </a:xfrm>
        </p:spPr>
        <p:txBody>
          <a:bodyPr>
            <a:normAutofit/>
          </a:bodyPr>
          <a:lstStyle/>
          <a:p>
            <a:r>
              <a:rPr lang="en-US" dirty="0"/>
              <a:t>Creating a Receipt – How to Receive Partially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975909"/>
            <a:ext cx="7835900" cy="3545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199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Creating a Receipt- Amount Only Adjustment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902" y="1111726"/>
            <a:ext cx="7980898" cy="3485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6877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400"/>
            <a:ext cx="6718300" cy="660400"/>
          </a:xfrm>
        </p:spPr>
        <p:txBody>
          <a:bodyPr>
            <a:normAutofit fontScale="90000"/>
          </a:bodyPr>
          <a:lstStyle/>
          <a:p>
            <a:r>
              <a:rPr lang="en-US" sz="2400" dirty="0"/>
              <a:t>Creating a Receipt – Adding Header Comments &amp; Attachments (packing slip)</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3" y="982638"/>
            <a:ext cx="7119937" cy="5390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3848100" y="4559300"/>
            <a:ext cx="1219200" cy="660400"/>
          </a:xfrm>
          <a:prstGeom prst="ellipse">
            <a:avLst/>
          </a:prstGeom>
          <a:noFill/>
          <a:ln w="285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534050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25400"/>
            <a:ext cx="6819900" cy="660400"/>
          </a:xfrm>
        </p:spPr>
        <p:txBody>
          <a:bodyPr/>
          <a:lstStyle/>
          <a:p>
            <a:r>
              <a:rPr lang="en-US" sz="2400" dirty="0"/>
              <a:t>Creating a Receipt- Adding Header Comments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7" y="1211263"/>
            <a:ext cx="793432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51041"/>
      </p:ext>
    </p:extLst>
  </p:cSld>
  <p:clrMapOvr>
    <a:masterClrMapping/>
  </p:clrMapOvr>
</p:sld>
</file>

<file path=ppt/theme/theme1.xml><?xml version="1.0" encoding="utf-8"?>
<a:theme xmlns:a="http://schemas.openxmlformats.org/drawingml/2006/main" name="Custom Design">
  <a:themeElements>
    <a:clrScheme name="Metaformers 1">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Metaformers 1">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1_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C:\Apps\Office2000\Templates\PeopleSoft Templates\2002 simple Template v02.pot</Template>
  <TotalTime>13450</TotalTime>
  <Words>901</Words>
  <Application>Microsoft Office PowerPoint</Application>
  <PresentationFormat>On-screen Show (4:3)</PresentationFormat>
  <Paragraphs>137</Paragraphs>
  <Slides>41</Slides>
  <Notes>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41</vt:i4>
      </vt:variant>
    </vt:vector>
  </HeadingPairs>
  <TitlesOfParts>
    <vt:vector size="53" baseType="lpstr">
      <vt:lpstr>Malgun Gothic</vt:lpstr>
      <vt:lpstr>ＭＳ Ｐゴシック</vt:lpstr>
      <vt:lpstr>Arial</vt:lpstr>
      <vt:lpstr>Calibri</vt:lpstr>
      <vt:lpstr>Calibri Light</vt:lpstr>
      <vt:lpstr>Verdana</vt:lpstr>
      <vt:lpstr>Wingdings</vt:lpstr>
      <vt:lpstr>Custom Design</vt:lpstr>
      <vt:lpstr>1_Custom Design</vt:lpstr>
      <vt:lpstr>Retrospect</vt:lpstr>
      <vt:lpstr>Default Design</vt:lpstr>
      <vt:lpstr>1_Default Design</vt:lpstr>
      <vt:lpstr>PowerPoint Presentation</vt:lpstr>
      <vt:lpstr>What is a PO Receipt?</vt:lpstr>
      <vt:lpstr>Do I have to receive? What are my options?</vt:lpstr>
      <vt:lpstr>Creating a Receipt – “Receiving” in GEARS</vt:lpstr>
      <vt:lpstr>Creating a Receipt – Selecting a PO</vt:lpstr>
      <vt:lpstr>Creating a Receipt – How to Receive Partially</vt:lpstr>
      <vt:lpstr>Creating a Receipt- Amount Only Adjustment</vt:lpstr>
      <vt:lpstr>Creating a Receipt – Adding Header Comments &amp; Attachments (packing slip)</vt:lpstr>
      <vt:lpstr>Creating a Receipt- Adding Header Comments</vt:lpstr>
      <vt:lpstr>Creating a Receipt- Save and Receipt ID</vt:lpstr>
      <vt:lpstr>Creating a Receipt – Notifying DCHQ Finance</vt:lpstr>
      <vt:lpstr>Also, if the item receives a bar code  Notify the Warehouse at the same time by copying  WarehouseDC@mdcourts.gov.  </vt:lpstr>
      <vt:lpstr>Creating a Receipt – Send Notification</vt:lpstr>
      <vt:lpstr>Creating a Receipt – Receiving in GEARS</vt:lpstr>
      <vt:lpstr>Creating a Receipt – Selecting a PO</vt:lpstr>
      <vt:lpstr>Creating a Receipt – How to Receive Partially</vt:lpstr>
      <vt:lpstr>Creating a Receipt – Bringing in Selected Lines</vt:lpstr>
      <vt:lpstr>Creating a Receipt – Header Comments &amp; Attachments</vt:lpstr>
      <vt:lpstr>Creating a Receipt – Save and Receipt ID</vt:lpstr>
      <vt:lpstr>Creating a Receipt – Notifying DCHQ Finance</vt:lpstr>
      <vt:lpstr>Creating a Receipt – Send Notification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PeopleSoft,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2002 PeopleSoft Corporate Template 2.0</dc:title>
  <dc:creator>PS Creative Services/New Media</dc:creator>
  <cp:lastModifiedBy>Tammy Sitar</cp:lastModifiedBy>
  <cp:revision>855</cp:revision>
  <cp:lastPrinted>2015-02-23T19:55:00Z</cp:lastPrinted>
  <dcterms:created xsi:type="dcterms:W3CDTF">2010-05-18T21:52:20Z</dcterms:created>
  <dcterms:modified xsi:type="dcterms:W3CDTF">2018-11-27T13:03:52Z</dcterms:modified>
</cp:coreProperties>
</file>